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40"/>
  </p:notesMasterIdLst>
  <p:sldIdLst>
    <p:sldId id="256" r:id="rId4"/>
    <p:sldId id="259" r:id="rId5"/>
    <p:sldId id="286" r:id="rId6"/>
    <p:sldId id="288" r:id="rId7"/>
    <p:sldId id="289" r:id="rId8"/>
    <p:sldId id="290" r:id="rId9"/>
    <p:sldId id="257" r:id="rId10"/>
    <p:sldId id="258" r:id="rId11"/>
    <p:sldId id="287"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91" r:id="rId38"/>
    <p:sldId id="285" r:id="rId39"/>
  </p:sldIdLst>
  <p:sldSz cx="9144000" cy="5143500" type="screen16x9"/>
  <p:notesSz cx="6858000" cy="9144000"/>
  <p:embeddedFontLst>
    <p:embeddedFont>
      <p:font typeface="Robot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500E0B-D76C-491F-A24A-9049A91FCD41}">
  <a:tblStyle styleId="{3D500E0B-D76C-491F-A24A-9049A91FCD4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4" d="100"/>
          <a:sy n="94" d="100"/>
        </p:scale>
        <p:origin x="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were earlier versions before Feb 2011.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63952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5680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655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3338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889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9584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creativecommons.org/licenses/by-nc/4.0/" TargetMode="Externa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hyperlink" Target="http://creativecommons.org/licenses/by-nc/4.0/"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3.xml"/><Relationship Id="rId5" Type="http://schemas.openxmlformats.org/officeDocument/2006/relationships/hyperlink" Target="http://creativecommons.org/licenses/by-nc/4.0/" TargetMode="Externa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4CAF50"/>
        </a:solidFill>
        <a:effectLst/>
      </p:bgPr>
    </p:bg>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11708" y="1006792"/>
            <a:ext cx="8520600" cy="2052600"/>
          </a:xfrm>
          <a:prstGeom prst="rect">
            <a:avLst/>
          </a:prstGeom>
        </p:spPr>
        <p:txBody>
          <a:bodyPr lIns="91425" tIns="91425" rIns="91425" bIns="91425" anchor="b" anchorCtr="0"/>
          <a:lstStyle>
            <a:lvl1pPr lvl="0" algn="ctr">
              <a:spcBef>
                <a:spcPts val="0"/>
              </a:spcBef>
              <a:buClr>
                <a:srgbClr val="FAFAFA"/>
              </a:buClr>
              <a:buSzPct val="100000"/>
              <a:defRPr sz="5200" b="1">
                <a:solidFill>
                  <a:srgbClr val="FAFAFA"/>
                </a:solidFill>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7" name="Shape 17"/>
          <p:cNvSpPr txBox="1">
            <a:spLocks noGrp="1"/>
          </p:cNvSpPr>
          <p:nvPr>
            <p:ph type="subTitle" idx="1"/>
          </p:nvPr>
        </p:nvSpPr>
        <p:spPr>
          <a:xfrm>
            <a:off x="311700" y="3096342"/>
            <a:ext cx="8520600" cy="792600"/>
          </a:xfrm>
          <a:prstGeom prst="rect">
            <a:avLst/>
          </a:prstGeom>
        </p:spPr>
        <p:txBody>
          <a:bodyPr lIns="91425" tIns="91425" rIns="91425" bIns="91425" anchor="t" anchorCtr="0"/>
          <a:lstStyle>
            <a:lvl1pPr lvl="0" algn="ctr">
              <a:lnSpc>
                <a:spcPct val="100000"/>
              </a:lnSpc>
              <a:spcBef>
                <a:spcPts val="0"/>
              </a:spcBef>
              <a:spcAft>
                <a:spcPts val="0"/>
              </a:spcAft>
              <a:buClr>
                <a:srgbClr val="FAFAFA"/>
              </a:buClr>
              <a:buSzPct val="100000"/>
              <a:buNone/>
              <a:defRPr sz="2800">
                <a:solidFill>
                  <a:srgbClr val="FAFAFA"/>
                </a:solidFill>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8" name="Shape 1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5" name="Shape 55"/>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pic>
        <p:nvPicPr>
          <p:cNvPr id="58" name="Shape 58" descr="Android-Developer-Cover.jpg"/>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9" name="Shape 59" descr="footer.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 name="Shape 60"/>
          <p:cNvSpPr txBox="1"/>
          <p:nvPr/>
        </p:nvSpPr>
        <p:spPr>
          <a:xfrm>
            <a:off x="2381682" y="4761375"/>
            <a:ext cx="22191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 </a:t>
            </a:r>
          </a:p>
        </p:txBody>
      </p:sp>
      <p:sp>
        <p:nvSpPr>
          <p:cNvPr id="61" name="Shape 6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62" name="Shape 62"/>
          <p:cNvSpPr txBox="1">
            <a:spLocks noGrp="1"/>
          </p:cNvSpPr>
          <p:nvPr>
            <p:ph type="sldNum" idx="2"/>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63" name="Shape 63"/>
          <p:cNvSpPr txBox="1">
            <a:spLocks noGrp="1"/>
          </p:cNvSpPr>
          <p:nvPr>
            <p:ph type="title"/>
          </p:nvPr>
        </p:nvSpPr>
        <p:spPr>
          <a:xfrm>
            <a:off x="265500" y="1928010"/>
            <a:ext cx="4045200" cy="1482300"/>
          </a:xfrm>
          <a:prstGeom prst="rect">
            <a:avLst/>
          </a:prstGeom>
        </p:spPr>
        <p:txBody>
          <a:bodyPr lIns="91425" tIns="91425" rIns="91425" bIns="91425" anchor="b" anchorCtr="0"/>
          <a:lstStyle>
            <a:lvl1pPr lvl="0" algn="ctr" rtl="0">
              <a:spcBef>
                <a:spcPts val="0"/>
              </a:spcBef>
              <a:buClr>
                <a:srgbClr val="FAFAFA"/>
              </a:buClr>
              <a:buSzPct val="100000"/>
              <a:defRPr sz="4200">
                <a:solidFill>
                  <a:srgbClr val="FAFAFA"/>
                </a:solidFill>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64" name="Shape 64"/>
          <p:cNvSpPr txBox="1">
            <a:spLocks noGrp="1"/>
          </p:cNvSpPr>
          <p:nvPr>
            <p:ph type="subTitle" idx="1"/>
          </p:nvPr>
        </p:nvSpPr>
        <p:spPr>
          <a:xfrm>
            <a:off x="265500" y="3497910"/>
            <a:ext cx="4045200" cy="1235100"/>
          </a:xfrm>
          <a:prstGeom prst="rect">
            <a:avLst/>
          </a:prstGeom>
        </p:spPr>
        <p:txBody>
          <a:bodyPr lIns="91425" tIns="91425" rIns="91425" bIns="91425" anchor="t" anchorCtr="0"/>
          <a:lstStyle>
            <a:lvl1pPr lvl="0" algn="ctr" rtl="0">
              <a:lnSpc>
                <a:spcPct val="100000"/>
              </a:lnSpc>
              <a:spcBef>
                <a:spcPts val="0"/>
              </a:spcBef>
              <a:spcAft>
                <a:spcPts val="0"/>
              </a:spcAft>
              <a:buClr>
                <a:srgbClr val="FAFAFA"/>
              </a:buClr>
              <a:buSzPct val="100000"/>
              <a:buNone/>
              <a:defRPr sz="2100">
                <a:solidFill>
                  <a:srgbClr val="FAFAFA"/>
                </a:solidFill>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5" name="Shape 65"/>
          <p:cNvSpPr txBox="1">
            <a:spLocks noGrp="1"/>
          </p:cNvSpPr>
          <p:nvPr>
            <p:ph type="sldNum" idx="3"/>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66" name="Shape 66"/>
          <p:cNvSpPr txBox="1">
            <a:spLocks noGrp="1"/>
          </p:cNvSpPr>
          <p:nvPr>
            <p:ph type="subTitle" idx="4"/>
          </p:nvPr>
        </p:nvSpPr>
        <p:spPr>
          <a:xfrm>
            <a:off x="265500" y="564125"/>
            <a:ext cx="4045200" cy="524100"/>
          </a:xfrm>
          <a:prstGeom prst="rect">
            <a:avLst/>
          </a:prstGeom>
        </p:spPr>
        <p:txBody>
          <a:bodyPr lIns="91425" tIns="91425" rIns="91425" bIns="91425" anchor="t" anchorCtr="0"/>
          <a:lstStyle>
            <a:lvl1pPr lvl="0" algn="ctr">
              <a:lnSpc>
                <a:spcPct val="100000"/>
              </a:lnSpc>
              <a:spcBef>
                <a:spcPts val="0"/>
              </a:spcBef>
              <a:buNone/>
              <a:defRPr sz="1600">
                <a:solidFill>
                  <a:srgbClr val="FAFAFA"/>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pic>
        <p:nvPicPr>
          <p:cNvPr id="67" name="Shape 67"/>
          <p:cNvPicPr preferRelativeResize="0"/>
          <p:nvPr/>
        </p:nvPicPr>
        <p:blipFill>
          <a:blip r:embed="rId4">
            <a:alphaModFix/>
          </a:blip>
          <a:stretch>
            <a:fillRect/>
          </a:stretch>
        </p:blipFill>
        <p:spPr>
          <a:xfrm>
            <a:off x="7833525" y="4777350"/>
            <a:ext cx="908100" cy="317725"/>
          </a:xfrm>
          <a:prstGeom prst="rect">
            <a:avLst/>
          </a:prstGeom>
          <a:noFill/>
          <a:ln>
            <a:noFill/>
          </a:ln>
        </p:spPr>
      </p:pic>
      <p:sp>
        <p:nvSpPr>
          <p:cNvPr id="68" name="Shape 68"/>
          <p:cNvSpPr txBox="1"/>
          <p:nvPr/>
        </p:nvSpPr>
        <p:spPr>
          <a:xfrm>
            <a:off x="5610875" y="46187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5"/>
              </a:rPr>
              <a:t>Creative Commons Attribution-NonCommercial 4.0 International License</a:t>
            </a:r>
          </a:p>
        </p:txBody>
      </p:sp>
      <p:sp>
        <p:nvSpPr>
          <p:cNvPr id="69" name="Shape 69"/>
          <p:cNvSpPr txBox="1"/>
          <p:nvPr/>
        </p:nvSpPr>
        <p:spPr>
          <a:xfrm>
            <a:off x="4407225" y="4663950"/>
            <a:ext cx="1150800" cy="3936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Introduction to Android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1">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4CAF50"/>
        </a:solidFill>
        <a:effectLst/>
      </p:bgPr>
    </p:bg>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311708" y="1006792"/>
            <a:ext cx="8520600" cy="2052600"/>
          </a:xfrm>
          <a:prstGeom prst="rect">
            <a:avLst/>
          </a:prstGeom>
        </p:spPr>
        <p:txBody>
          <a:bodyPr lIns="91425" tIns="91425" rIns="91425" bIns="91425" anchor="b" anchorCtr="0"/>
          <a:lstStyle>
            <a:lvl1pPr lvl="0" algn="ctr" rtl="0">
              <a:spcBef>
                <a:spcPts val="0"/>
              </a:spcBef>
              <a:buClr>
                <a:srgbClr val="FAFAFA"/>
              </a:buClr>
              <a:buSzPct val="100000"/>
              <a:defRPr sz="5200" b="1">
                <a:solidFill>
                  <a:srgbClr val="FAFAFA"/>
                </a:solidFill>
              </a:defRPr>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84" name="Shape 84"/>
          <p:cNvSpPr txBox="1">
            <a:spLocks noGrp="1"/>
          </p:cNvSpPr>
          <p:nvPr>
            <p:ph type="subTitle" idx="1"/>
          </p:nvPr>
        </p:nvSpPr>
        <p:spPr>
          <a:xfrm>
            <a:off x="311700" y="3096342"/>
            <a:ext cx="8520600" cy="792600"/>
          </a:xfrm>
          <a:prstGeom prst="rect">
            <a:avLst/>
          </a:prstGeom>
        </p:spPr>
        <p:txBody>
          <a:bodyPr lIns="91425" tIns="91425" rIns="91425" bIns="91425" anchor="t" anchorCtr="0"/>
          <a:lstStyle>
            <a:lvl1pPr lvl="0" algn="ctr" rtl="0">
              <a:lnSpc>
                <a:spcPct val="100000"/>
              </a:lnSpc>
              <a:spcBef>
                <a:spcPts val="0"/>
              </a:spcBef>
              <a:spcAft>
                <a:spcPts val="0"/>
              </a:spcAft>
              <a:buClr>
                <a:srgbClr val="FAFAFA"/>
              </a:buClr>
              <a:buSzPct val="100000"/>
              <a:buNone/>
              <a:defRPr sz="2800">
                <a:solidFill>
                  <a:srgbClr val="FAFAFA"/>
                </a:solidFill>
              </a:defRPr>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85" name="Shape 8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4CAF50"/>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2074650"/>
            <a:ext cx="8520600" cy="841800"/>
          </a:xfrm>
          <a:prstGeom prst="rect">
            <a:avLst/>
          </a:prstGeom>
        </p:spPr>
        <p:txBody>
          <a:bodyPr lIns="91425" tIns="91425" rIns="91425" bIns="91425" anchor="ctr" anchorCtr="0"/>
          <a:lstStyle>
            <a:lvl1pPr lvl="0" algn="ctr" rtl="0">
              <a:spcBef>
                <a:spcPts val="0"/>
              </a:spcBef>
              <a:buClr>
                <a:srgbClr val="FAFAFA"/>
              </a:buClr>
              <a:buSzPct val="100000"/>
              <a:defRPr sz="3600">
                <a:solidFill>
                  <a:srgbClr val="FAFAFA"/>
                </a:solidFill>
              </a:defRPr>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88" name="Shape 8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89"/>
        <p:cNvGrpSpPr/>
        <p:nvPr/>
      </p:nvGrpSpPr>
      <p:grpSpPr>
        <a:xfrm>
          <a:off x="0" y="0"/>
          <a:ext cx="0" cy="0"/>
          <a:chOff x="0" y="0"/>
          <a:chExt cx="0" cy="0"/>
        </a:xfrm>
      </p:grpSpPr>
      <p:sp>
        <p:nvSpPr>
          <p:cNvPr id="90" name="Shape 90"/>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91" name="Shape 91"/>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2" name="Shape 92"/>
          <p:cNvSpPr txBox="1">
            <a:spLocks noGrp="1"/>
          </p:cNvSpPr>
          <p:nvPr>
            <p:ph type="body" idx="1"/>
          </p:nvPr>
        </p:nvSpPr>
        <p:spPr>
          <a:xfrm>
            <a:off x="311700" y="1076275"/>
            <a:ext cx="8520600" cy="3416400"/>
          </a:xfrm>
          <a:prstGeom prst="rect">
            <a:avLst/>
          </a:prstGeom>
        </p:spPr>
        <p:txBody>
          <a:bodyPr lIns="91425" tIns="91425" rIns="91425" bIns="91425" anchor="t" anchorCtr="0"/>
          <a:lstStyle>
            <a:lvl1pPr lvl="0" rtl="0">
              <a:lnSpc>
                <a:spcPct val="115000"/>
              </a:lnSpc>
              <a:spcBef>
                <a:spcPts val="1000"/>
              </a:spcBef>
              <a:buAutoNum type="arabicPeriod"/>
              <a:defRPr/>
            </a:lvl1pPr>
            <a:lvl2pPr lvl="1" rtl="0">
              <a:lnSpc>
                <a:spcPct val="115000"/>
              </a:lnSpc>
              <a:spcBef>
                <a:spcPts val="1000"/>
              </a:spcBef>
              <a:buSzPct val="100000"/>
              <a:buAutoNum type="alphaLcPeriod"/>
              <a:defRPr sz="2000"/>
            </a:lvl2pPr>
            <a:lvl3pPr lvl="2" rtl="0">
              <a:spcBef>
                <a:spcPts val="0"/>
              </a:spcBef>
              <a:buAutoNum type="romanLcPeriod"/>
              <a:defRPr/>
            </a:lvl3pPr>
            <a:lvl4pPr lvl="3" rtl="0">
              <a:spcBef>
                <a:spcPts val="0"/>
              </a:spcBef>
              <a:buAutoNum type="arabicPeriod"/>
              <a:defRPr/>
            </a:lvl4pPr>
            <a:lvl5pPr lvl="4" rtl="0">
              <a:spcBef>
                <a:spcPts val="0"/>
              </a:spcBef>
              <a:buAutoNum type="alphaLcPeriod"/>
              <a:defRPr/>
            </a:lvl5pPr>
            <a:lvl6pPr lvl="5" rtl="0">
              <a:spcBef>
                <a:spcPts val="0"/>
              </a:spcBef>
              <a:buAutoNum type="romanLcPeriod"/>
              <a:defRPr/>
            </a:lvl6pPr>
            <a:lvl7pPr lvl="6" rtl="0">
              <a:spcBef>
                <a:spcPts val="0"/>
              </a:spcBef>
              <a:buAutoNum type="arabicPeriod"/>
              <a:defRPr/>
            </a:lvl7pPr>
            <a:lvl8pPr lvl="7" rtl="0">
              <a:spcBef>
                <a:spcPts val="0"/>
              </a:spcBef>
              <a:buAutoNum type="alphaLcPeriod"/>
              <a:defRPr/>
            </a:lvl8pPr>
            <a:lvl9pPr lvl="8" rtl="0">
              <a:spcBef>
                <a:spcPts val="0"/>
              </a:spcBef>
              <a:buAutoNum type="romanLcPeriod"/>
              <a:defRPr/>
            </a:lvl9pPr>
          </a:lstStyle>
          <a:p>
            <a:endParaRPr/>
          </a:p>
        </p:txBody>
      </p:sp>
      <p:sp>
        <p:nvSpPr>
          <p:cNvPr id="93" name="Shape 9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311700" y="1190294"/>
            <a:ext cx="3999900" cy="3416400"/>
          </a:xfrm>
          <a:prstGeom prst="rect">
            <a:avLst/>
          </a:prstGeom>
        </p:spPr>
        <p:txBody>
          <a:bodyPr lIns="91425" tIns="91425" rIns="91425" bIns="91425" anchor="t" anchorCtr="0"/>
          <a:lstStyle>
            <a:lvl1pPr lvl="0" rtl="0">
              <a:lnSpc>
                <a:spcPct val="115000"/>
              </a:lnSpc>
              <a:spcBef>
                <a:spcPts val="0"/>
              </a:spcBef>
              <a:defRPr/>
            </a:lvl1pPr>
            <a:lvl2pPr lvl="1" rtl="0">
              <a:spcBef>
                <a:spcPts val="0"/>
              </a:spcBef>
              <a:defRPr/>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96" name="Shape 96"/>
          <p:cNvSpPr txBox="1">
            <a:spLocks noGrp="1"/>
          </p:cNvSpPr>
          <p:nvPr>
            <p:ph type="body" idx="2"/>
          </p:nvPr>
        </p:nvSpPr>
        <p:spPr>
          <a:xfrm>
            <a:off x="4832400" y="1190294"/>
            <a:ext cx="39999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8" name="Shape 98"/>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99" name="Shape 99"/>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2" name="Shape 102"/>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03" name="Shape 103"/>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06" name="Shape 106"/>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07" name="Shape 10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in point">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10" name="Shape 11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4CAF50"/>
        </a:solidFill>
        <a:effectLst/>
      </p:bgPr>
    </p:bg>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2074650"/>
            <a:ext cx="8520600" cy="841800"/>
          </a:xfrm>
          <a:prstGeom prst="rect">
            <a:avLst/>
          </a:prstGeom>
        </p:spPr>
        <p:txBody>
          <a:bodyPr lIns="91425" tIns="91425" rIns="91425" bIns="91425" anchor="ctr" anchorCtr="0"/>
          <a:lstStyle>
            <a:lvl1pPr lvl="0" algn="ctr">
              <a:spcBef>
                <a:spcPts val="0"/>
              </a:spcBef>
              <a:buClr>
                <a:srgbClr val="FAFAFA"/>
              </a:buClr>
              <a:buSzPct val="100000"/>
              <a:defRPr sz="3600">
                <a:solidFill>
                  <a:srgbClr val="FAFAFA"/>
                </a:solidFill>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21" name="Shape 2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1"/>
        <p:cNvGrpSpPr/>
        <p:nvPr/>
      </p:nvGrpSpPr>
      <p:grpSpPr>
        <a:xfrm>
          <a:off x="0" y="0"/>
          <a:ext cx="0" cy="0"/>
          <a:chOff x="0" y="0"/>
          <a:chExt cx="0" cy="0"/>
        </a:xfrm>
      </p:grpSpPr>
      <p:sp>
        <p:nvSpPr>
          <p:cNvPr id="112" name="Shape 112"/>
          <p:cNvSpPr/>
          <p:nvPr/>
        </p:nvSpPr>
        <p:spPr>
          <a:xfrm>
            <a:off x="4572000" y="-125"/>
            <a:ext cx="4572000" cy="5143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14" name="Shape 114"/>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15" name="Shape 115"/>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6" name="Shape 11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311700" y="3918597"/>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119" name="Shape 11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number">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22" name="Shape 122"/>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23" name="Shape 12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4"/>
        <p:cNvGrpSpPr/>
        <p:nvPr/>
      </p:nvGrpSpPr>
      <p:grpSpPr>
        <a:xfrm>
          <a:off x="0" y="0"/>
          <a:ext cx="0" cy="0"/>
          <a:chOff x="0" y="0"/>
          <a:chExt cx="0" cy="0"/>
        </a:xfrm>
      </p:grpSpPr>
      <p:pic>
        <p:nvPicPr>
          <p:cNvPr id="125" name="Shape 125" descr="Android-Developer-Cover.jpg"/>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6" name="Shape 12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7" name="Shape 127"/>
          <p:cNvSpPr txBox="1">
            <a:spLocks noGrp="1"/>
          </p:cNvSpPr>
          <p:nvPr>
            <p:ph type="sldNum" idx="2"/>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128" name="Shape 128"/>
          <p:cNvSpPr txBox="1">
            <a:spLocks noGrp="1"/>
          </p:cNvSpPr>
          <p:nvPr>
            <p:ph type="title"/>
          </p:nvPr>
        </p:nvSpPr>
        <p:spPr>
          <a:xfrm>
            <a:off x="265500" y="1928010"/>
            <a:ext cx="4045200" cy="1482300"/>
          </a:xfrm>
          <a:prstGeom prst="rect">
            <a:avLst/>
          </a:prstGeom>
        </p:spPr>
        <p:txBody>
          <a:bodyPr lIns="91425" tIns="91425" rIns="91425" bIns="91425" anchor="b" anchorCtr="0"/>
          <a:lstStyle>
            <a:lvl1pPr lvl="0" algn="ctr" rtl="0">
              <a:spcBef>
                <a:spcPts val="0"/>
              </a:spcBef>
              <a:buClr>
                <a:srgbClr val="FAFAFA"/>
              </a:buClr>
              <a:buSzPct val="100000"/>
              <a:defRPr sz="4200">
                <a:solidFill>
                  <a:srgbClr val="FAFAFA"/>
                </a:solidFill>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29" name="Shape 129"/>
          <p:cNvSpPr txBox="1">
            <a:spLocks noGrp="1"/>
          </p:cNvSpPr>
          <p:nvPr>
            <p:ph type="subTitle" idx="1"/>
          </p:nvPr>
        </p:nvSpPr>
        <p:spPr>
          <a:xfrm>
            <a:off x="265500" y="3497910"/>
            <a:ext cx="4045200" cy="1235100"/>
          </a:xfrm>
          <a:prstGeom prst="rect">
            <a:avLst/>
          </a:prstGeom>
        </p:spPr>
        <p:txBody>
          <a:bodyPr lIns="91425" tIns="91425" rIns="91425" bIns="91425" anchor="t" anchorCtr="0"/>
          <a:lstStyle>
            <a:lvl1pPr lvl="0" algn="ctr" rtl="0">
              <a:lnSpc>
                <a:spcPct val="100000"/>
              </a:lnSpc>
              <a:spcBef>
                <a:spcPts val="0"/>
              </a:spcBef>
              <a:spcAft>
                <a:spcPts val="0"/>
              </a:spcAft>
              <a:buClr>
                <a:srgbClr val="FAFAFA"/>
              </a:buClr>
              <a:buSzPct val="100000"/>
              <a:buNone/>
              <a:defRPr sz="2100">
                <a:solidFill>
                  <a:srgbClr val="FAFAFA"/>
                </a:solidFill>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30" name="Shape 130"/>
          <p:cNvSpPr txBox="1">
            <a:spLocks noGrp="1"/>
          </p:cNvSpPr>
          <p:nvPr>
            <p:ph type="subTitle" idx="3"/>
          </p:nvPr>
        </p:nvSpPr>
        <p:spPr>
          <a:xfrm>
            <a:off x="265500" y="564125"/>
            <a:ext cx="4045200" cy="524100"/>
          </a:xfrm>
          <a:prstGeom prst="rect">
            <a:avLst/>
          </a:prstGeom>
        </p:spPr>
        <p:txBody>
          <a:bodyPr lIns="91425" tIns="91425" rIns="91425" bIns="91425" anchor="t" anchorCtr="0"/>
          <a:lstStyle>
            <a:lvl1pPr lvl="0" algn="ctr" rtl="0">
              <a:lnSpc>
                <a:spcPct val="100000"/>
              </a:lnSpc>
              <a:spcBef>
                <a:spcPts val="0"/>
              </a:spcBef>
              <a:buNone/>
              <a:defRPr sz="1600">
                <a:solidFill>
                  <a:srgbClr val="FAFAF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31" name="Shape 131" descr="footer.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2" name="Shape 132"/>
          <p:cNvSpPr txBox="1">
            <a:spLocks noGrp="1"/>
          </p:cNvSpPr>
          <p:nvPr>
            <p:ph type="sldNum" idx="4"/>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133" name="Shape 133"/>
          <p:cNvSpPr txBox="1"/>
          <p:nvPr/>
        </p:nvSpPr>
        <p:spPr>
          <a:xfrm>
            <a:off x="2381675" y="4761375"/>
            <a:ext cx="21585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a:t>
            </a:r>
          </a:p>
        </p:txBody>
      </p:sp>
      <p:sp>
        <p:nvSpPr>
          <p:cNvPr id="134" name="Shape 134"/>
          <p:cNvSpPr txBox="1"/>
          <p:nvPr/>
        </p:nvSpPr>
        <p:spPr>
          <a:xfrm>
            <a:off x="5694725" y="462637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4"/>
              </a:rPr>
              <a:t>Creative Commons Attribution-NonCommercial 4.0 International License</a:t>
            </a:r>
          </a:p>
        </p:txBody>
      </p:sp>
      <p:pic>
        <p:nvPicPr>
          <p:cNvPr id="135" name="Shape 135"/>
          <p:cNvPicPr preferRelativeResize="0"/>
          <p:nvPr/>
        </p:nvPicPr>
        <p:blipFill>
          <a:blip r:embed="rId5">
            <a:alphaModFix/>
          </a:blip>
          <a:stretch>
            <a:fillRect/>
          </a:stretch>
        </p:blipFill>
        <p:spPr>
          <a:xfrm>
            <a:off x="7814575" y="4777362"/>
            <a:ext cx="908100" cy="317725"/>
          </a:xfrm>
          <a:prstGeom prst="rect">
            <a:avLst/>
          </a:prstGeom>
          <a:noFill/>
          <a:ln>
            <a:noFill/>
          </a:ln>
        </p:spPr>
      </p:pic>
      <p:sp>
        <p:nvSpPr>
          <p:cNvPr id="136" name="Shape 136"/>
          <p:cNvSpPr txBox="1"/>
          <p:nvPr/>
        </p:nvSpPr>
        <p:spPr>
          <a:xfrm>
            <a:off x="4421125" y="4709580"/>
            <a:ext cx="1150800" cy="3177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Introduction to Android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1">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4CAF50"/>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311708" y="1006792"/>
            <a:ext cx="8520600" cy="2052600"/>
          </a:xfrm>
          <a:prstGeom prst="rect">
            <a:avLst/>
          </a:prstGeom>
        </p:spPr>
        <p:txBody>
          <a:bodyPr lIns="91425" tIns="91425" rIns="91425" bIns="91425" anchor="b" anchorCtr="0"/>
          <a:lstStyle>
            <a:lvl1pPr lvl="0" algn="ctr" rtl="0">
              <a:spcBef>
                <a:spcPts val="0"/>
              </a:spcBef>
              <a:buClr>
                <a:srgbClr val="FAFAFA"/>
              </a:buClr>
              <a:buSzPct val="100000"/>
              <a:defRPr sz="5200" b="1">
                <a:solidFill>
                  <a:srgbClr val="FAFAFA"/>
                </a:solidFill>
              </a:defRPr>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1" name="Shape 151"/>
          <p:cNvSpPr txBox="1">
            <a:spLocks noGrp="1"/>
          </p:cNvSpPr>
          <p:nvPr>
            <p:ph type="subTitle" idx="1"/>
          </p:nvPr>
        </p:nvSpPr>
        <p:spPr>
          <a:xfrm>
            <a:off x="311700" y="3096342"/>
            <a:ext cx="8520600" cy="792600"/>
          </a:xfrm>
          <a:prstGeom prst="rect">
            <a:avLst/>
          </a:prstGeom>
        </p:spPr>
        <p:txBody>
          <a:bodyPr lIns="91425" tIns="91425" rIns="91425" bIns="91425" anchor="t" anchorCtr="0"/>
          <a:lstStyle>
            <a:lvl1pPr lvl="0" algn="ctr" rtl="0">
              <a:lnSpc>
                <a:spcPct val="100000"/>
              </a:lnSpc>
              <a:spcBef>
                <a:spcPts val="0"/>
              </a:spcBef>
              <a:spcAft>
                <a:spcPts val="0"/>
              </a:spcAft>
              <a:buClr>
                <a:srgbClr val="FAFAFA"/>
              </a:buClr>
              <a:buSzPct val="100000"/>
              <a:buNone/>
              <a:defRPr sz="2800">
                <a:solidFill>
                  <a:srgbClr val="FAFAFA"/>
                </a:solidFill>
              </a:defRPr>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2" name="Shape 15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4CAF50"/>
        </a:solidFill>
        <a:effectLst/>
      </p:bgPr>
    </p:bg>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2074650"/>
            <a:ext cx="8520600" cy="841800"/>
          </a:xfrm>
          <a:prstGeom prst="rect">
            <a:avLst/>
          </a:prstGeom>
        </p:spPr>
        <p:txBody>
          <a:bodyPr lIns="91425" tIns="91425" rIns="91425" bIns="91425" anchor="ctr" anchorCtr="0"/>
          <a:lstStyle>
            <a:lvl1pPr lvl="0" algn="ctr" rtl="0">
              <a:spcBef>
                <a:spcPts val="0"/>
              </a:spcBef>
              <a:buClr>
                <a:srgbClr val="FAFAFA"/>
              </a:buClr>
              <a:buSzPct val="100000"/>
              <a:defRPr sz="3600">
                <a:solidFill>
                  <a:srgbClr val="FAFAFA"/>
                </a:solidFill>
              </a:defRPr>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55" name="Shape 15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156"/>
        <p:cNvGrpSpPr/>
        <p:nvPr/>
      </p:nvGrpSpPr>
      <p:grpSpPr>
        <a:xfrm>
          <a:off x="0" y="0"/>
          <a:ext cx="0" cy="0"/>
          <a:chOff x="0" y="0"/>
          <a:chExt cx="0" cy="0"/>
        </a:xfrm>
      </p:grpSpPr>
      <p:sp>
        <p:nvSpPr>
          <p:cNvPr id="157" name="Shape 157"/>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58" name="Shape 158"/>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9" name="Shape 159"/>
          <p:cNvSpPr txBox="1">
            <a:spLocks noGrp="1"/>
          </p:cNvSpPr>
          <p:nvPr>
            <p:ph type="body" idx="1"/>
          </p:nvPr>
        </p:nvSpPr>
        <p:spPr>
          <a:xfrm>
            <a:off x="311700" y="1076275"/>
            <a:ext cx="8520600" cy="3416400"/>
          </a:xfrm>
          <a:prstGeom prst="rect">
            <a:avLst/>
          </a:prstGeom>
        </p:spPr>
        <p:txBody>
          <a:bodyPr lIns="91425" tIns="91425" rIns="91425" bIns="91425" anchor="t" anchorCtr="0"/>
          <a:lstStyle>
            <a:lvl1pPr lvl="0" rtl="0">
              <a:lnSpc>
                <a:spcPct val="115000"/>
              </a:lnSpc>
              <a:spcBef>
                <a:spcPts val="1000"/>
              </a:spcBef>
              <a:buAutoNum type="arabicPeriod"/>
              <a:defRPr/>
            </a:lvl1pPr>
            <a:lvl2pPr lvl="1" rtl="0">
              <a:lnSpc>
                <a:spcPct val="115000"/>
              </a:lnSpc>
              <a:spcBef>
                <a:spcPts val="1000"/>
              </a:spcBef>
              <a:buSzPct val="100000"/>
              <a:buAutoNum type="alphaLcPeriod"/>
              <a:defRPr sz="2000"/>
            </a:lvl2pPr>
            <a:lvl3pPr lvl="2" rtl="0">
              <a:spcBef>
                <a:spcPts val="0"/>
              </a:spcBef>
              <a:buAutoNum type="romanLcPeriod"/>
              <a:defRPr/>
            </a:lvl3pPr>
            <a:lvl4pPr lvl="3" rtl="0">
              <a:spcBef>
                <a:spcPts val="0"/>
              </a:spcBef>
              <a:buAutoNum type="arabicPeriod"/>
              <a:defRPr/>
            </a:lvl4pPr>
            <a:lvl5pPr lvl="4" rtl="0">
              <a:spcBef>
                <a:spcPts val="0"/>
              </a:spcBef>
              <a:buAutoNum type="alphaLcPeriod"/>
              <a:defRPr/>
            </a:lvl5pPr>
            <a:lvl6pPr lvl="5" rtl="0">
              <a:spcBef>
                <a:spcPts val="0"/>
              </a:spcBef>
              <a:buAutoNum type="romanLcPeriod"/>
              <a:defRPr/>
            </a:lvl6pPr>
            <a:lvl7pPr lvl="6" rtl="0">
              <a:spcBef>
                <a:spcPts val="0"/>
              </a:spcBef>
              <a:buAutoNum type="arabicPeriod"/>
              <a:defRPr/>
            </a:lvl7pPr>
            <a:lvl8pPr lvl="7" rtl="0">
              <a:spcBef>
                <a:spcPts val="0"/>
              </a:spcBef>
              <a:buAutoNum type="alphaLcPeriod"/>
              <a:defRPr/>
            </a:lvl8pPr>
            <a:lvl9pPr lvl="8" rtl="0">
              <a:spcBef>
                <a:spcPts val="0"/>
              </a:spcBef>
              <a:buAutoNum type="romanLcPeriod"/>
              <a:defRPr/>
            </a:lvl9pPr>
          </a:lstStyle>
          <a:p>
            <a:endParaRPr/>
          </a:p>
        </p:txBody>
      </p:sp>
      <p:sp>
        <p:nvSpPr>
          <p:cNvPr id="160" name="Shape 16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311700" y="1190294"/>
            <a:ext cx="39999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3" name="Shape 163"/>
          <p:cNvSpPr txBox="1">
            <a:spLocks noGrp="1"/>
          </p:cNvSpPr>
          <p:nvPr>
            <p:ph type="body" idx="2"/>
          </p:nvPr>
        </p:nvSpPr>
        <p:spPr>
          <a:xfrm>
            <a:off x="4832400" y="1190294"/>
            <a:ext cx="39999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4" name="Shape 16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65" name="Shape 165"/>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66" name="Shape 166"/>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7"/>
        <p:cNvGrpSpPr/>
        <p:nvPr/>
      </p:nvGrpSpPr>
      <p:grpSpPr>
        <a:xfrm>
          <a:off x="0" y="0"/>
          <a:ext cx="0" cy="0"/>
          <a:chOff x="0" y="0"/>
          <a:chExt cx="0" cy="0"/>
        </a:xfrm>
      </p:grpSpPr>
      <p:sp>
        <p:nvSpPr>
          <p:cNvPr id="168" name="Shape 16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69" name="Shape 169"/>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70" name="Shape 170"/>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22"/>
        <p:cNvGrpSpPr/>
        <p:nvPr/>
      </p:nvGrpSpPr>
      <p:grpSpPr>
        <a:xfrm>
          <a:off x="0" y="0"/>
          <a:ext cx="0" cy="0"/>
          <a:chOff x="0" y="0"/>
          <a:chExt cx="0" cy="0"/>
        </a:xfrm>
      </p:grpSpPr>
      <p:sp>
        <p:nvSpPr>
          <p:cNvPr id="23" name="Shape 23"/>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24" name="Shape 24"/>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a:spcBef>
                <a:spcPts val="0"/>
              </a:spcBef>
              <a:buClr>
                <a:srgbClr val="FAFAFA"/>
              </a:buClr>
              <a:defRPr>
                <a:solidFill>
                  <a:srgbClr val="FAFAFA"/>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076275"/>
            <a:ext cx="8520600" cy="3416400"/>
          </a:xfrm>
          <a:prstGeom prst="rect">
            <a:avLst/>
          </a:prstGeom>
        </p:spPr>
        <p:txBody>
          <a:bodyPr lIns="91425" tIns="91425" rIns="91425" bIns="91425" anchor="t" anchorCtr="0"/>
          <a:lstStyle>
            <a:lvl1pPr lvl="0">
              <a:lnSpc>
                <a:spcPct val="115000"/>
              </a:lnSpc>
              <a:spcBef>
                <a:spcPts val="1000"/>
              </a:spcBef>
              <a:buAutoNum type="arabicPeriod"/>
              <a:defRPr/>
            </a:lvl1pPr>
            <a:lvl2pPr lvl="1">
              <a:lnSpc>
                <a:spcPct val="115000"/>
              </a:lnSpc>
              <a:spcBef>
                <a:spcPts val="1000"/>
              </a:spcBef>
              <a:buSzPct val="100000"/>
              <a:buAutoNum type="alphaLcPeriod"/>
              <a:defRPr sz="2000"/>
            </a:lvl2pPr>
            <a:lvl3pPr lvl="2">
              <a:spcBef>
                <a:spcPts val="0"/>
              </a:spcBef>
              <a:buAutoNum type="romanLcPeriod"/>
              <a:defRPr/>
            </a:lvl3pPr>
            <a:lvl4pPr lvl="3">
              <a:spcBef>
                <a:spcPts val="0"/>
              </a:spcBef>
              <a:buAutoNum type="arabicPeriod"/>
              <a:defRPr/>
            </a:lvl4pPr>
            <a:lvl5pPr lvl="4">
              <a:spcBef>
                <a:spcPts val="0"/>
              </a:spcBef>
              <a:buAutoNum type="alphaLcPeriod"/>
              <a:defRPr/>
            </a:lvl5pPr>
            <a:lvl6pPr lvl="5">
              <a:spcBef>
                <a:spcPts val="0"/>
              </a:spcBef>
              <a:buAutoNum type="romanLcPeriod"/>
              <a:defRPr/>
            </a:lvl6pPr>
            <a:lvl7pPr lvl="6">
              <a:spcBef>
                <a:spcPts val="0"/>
              </a:spcBef>
              <a:buAutoNum type="arabicPeriod"/>
              <a:defRPr/>
            </a:lvl7pPr>
            <a:lvl8pPr lvl="7">
              <a:spcBef>
                <a:spcPts val="0"/>
              </a:spcBef>
              <a:buAutoNum type="alphaLcPeriod"/>
              <a:defRPr/>
            </a:lvl8pPr>
            <a:lvl9pPr lvl="8">
              <a:spcBef>
                <a:spcPts val="0"/>
              </a:spcBef>
              <a:buAutoNum type="romanLcPeriod"/>
              <a:defRPr/>
            </a:lvl9pPr>
          </a:lstStyle>
          <a:p>
            <a:endParaRPr/>
          </a:p>
        </p:txBody>
      </p:sp>
      <p:sp>
        <p:nvSpPr>
          <p:cNvPr id="26" name="Shape 2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73" name="Shape 17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74" name="Shape 17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Main poin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77" name="Shape 17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78"/>
        <p:cNvGrpSpPr/>
        <p:nvPr/>
      </p:nvGrpSpPr>
      <p:grpSpPr>
        <a:xfrm>
          <a:off x="0" y="0"/>
          <a:ext cx="0" cy="0"/>
          <a:chOff x="0" y="0"/>
          <a:chExt cx="0" cy="0"/>
        </a:xfrm>
      </p:grpSpPr>
      <p:sp>
        <p:nvSpPr>
          <p:cNvPr id="179" name="Shape 179"/>
          <p:cNvSpPr/>
          <p:nvPr/>
        </p:nvSpPr>
        <p:spPr>
          <a:xfrm>
            <a:off x="4572000" y="-125"/>
            <a:ext cx="4572000" cy="4660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180" name="Shape 180"/>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81" name="Shape 181"/>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82" name="Shape 182"/>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3" name="Shape 18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ption">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311700" y="3918597"/>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186" name="Shape 18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ig number">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89" name="Shape 189"/>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90" name="Shape 19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1"/>
        <p:cNvGrpSpPr/>
        <p:nvPr/>
      </p:nvGrpSpPr>
      <p:grpSpPr>
        <a:xfrm>
          <a:off x="0" y="0"/>
          <a:ext cx="0" cy="0"/>
          <a:chOff x="0" y="0"/>
          <a:chExt cx="0" cy="0"/>
        </a:xfrm>
      </p:grpSpPr>
      <p:pic>
        <p:nvPicPr>
          <p:cNvPr id="192" name="Shape 192" descr="Android-Developer-Cover.jpg"/>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3" name="Shape 193" descr="footer.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4" name="Shape 194"/>
          <p:cNvSpPr txBox="1"/>
          <p:nvPr/>
        </p:nvSpPr>
        <p:spPr>
          <a:xfrm>
            <a:off x="2381682" y="4761375"/>
            <a:ext cx="22191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 </a:t>
            </a:r>
          </a:p>
        </p:txBody>
      </p:sp>
      <p:sp>
        <p:nvSpPr>
          <p:cNvPr id="195" name="Shape 19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96" name="Shape 196"/>
          <p:cNvSpPr txBox="1">
            <a:spLocks noGrp="1"/>
          </p:cNvSpPr>
          <p:nvPr>
            <p:ph type="sldNum" idx="2"/>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197" name="Shape 197"/>
          <p:cNvSpPr txBox="1">
            <a:spLocks noGrp="1"/>
          </p:cNvSpPr>
          <p:nvPr>
            <p:ph type="title"/>
          </p:nvPr>
        </p:nvSpPr>
        <p:spPr>
          <a:xfrm>
            <a:off x="265500" y="1928010"/>
            <a:ext cx="4045200" cy="1482300"/>
          </a:xfrm>
          <a:prstGeom prst="rect">
            <a:avLst/>
          </a:prstGeom>
        </p:spPr>
        <p:txBody>
          <a:bodyPr lIns="91425" tIns="91425" rIns="91425" bIns="91425" anchor="b" anchorCtr="0"/>
          <a:lstStyle>
            <a:lvl1pPr lvl="0" algn="ctr" rtl="0">
              <a:spcBef>
                <a:spcPts val="0"/>
              </a:spcBef>
              <a:buClr>
                <a:srgbClr val="FAFAFA"/>
              </a:buClr>
              <a:buSzPct val="100000"/>
              <a:defRPr sz="4200">
                <a:solidFill>
                  <a:srgbClr val="FAFAFA"/>
                </a:solidFill>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98" name="Shape 198"/>
          <p:cNvSpPr txBox="1">
            <a:spLocks noGrp="1"/>
          </p:cNvSpPr>
          <p:nvPr>
            <p:ph type="subTitle" idx="1"/>
          </p:nvPr>
        </p:nvSpPr>
        <p:spPr>
          <a:xfrm>
            <a:off x="265500" y="3497910"/>
            <a:ext cx="4045200" cy="1235100"/>
          </a:xfrm>
          <a:prstGeom prst="rect">
            <a:avLst/>
          </a:prstGeom>
        </p:spPr>
        <p:txBody>
          <a:bodyPr lIns="91425" tIns="91425" rIns="91425" bIns="91425" anchor="t" anchorCtr="0"/>
          <a:lstStyle>
            <a:lvl1pPr lvl="0" algn="ctr" rtl="0">
              <a:lnSpc>
                <a:spcPct val="100000"/>
              </a:lnSpc>
              <a:spcBef>
                <a:spcPts val="0"/>
              </a:spcBef>
              <a:spcAft>
                <a:spcPts val="0"/>
              </a:spcAft>
              <a:buClr>
                <a:srgbClr val="FAFAFA"/>
              </a:buClr>
              <a:buSzPct val="100000"/>
              <a:buNone/>
              <a:defRPr sz="2100">
                <a:solidFill>
                  <a:srgbClr val="FAFAFA"/>
                </a:solidFill>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99" name="Shape 199"/>
          <p:cNvSpPr txBox="1">
            <a:spLocks noGrp="1"/>
          </p:cNvSpPr>
          <p:nvPr>
            <p:ph type="sldNum" idx="3"/>
          </p:nvPr>
        </p:nvSpPr>
        <p:spPr>
          <a:xfrm>
            <a:off x="8472457" y="4739416"/>
            <a:ext cx="548700" cy="393600"/>
          </a:xfrm>
          <a:prstGeom prst="rect">
            <a:avLst/>
          </a:prstGeom>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200" name="Shape 200"/>
          <p:cNvSpPr txBox="1">
            <a:spLocks noGrp="1"/>
          </p:cNvSpPr>
          <p:nvPr>
            <p:ph type="subTitle" idx="4"/>
          </p:nvPr>
        </p:nvSpPr>
        <p:spPr>
          <a:xfrm>
            <a:off x="265500" y="564125"/>
            <a:ext cx="4045200" cy="524100"/>
          </a:xfrm>
          <a:prstGeom prst="rect">
            <a:avLst/>
          </a:prstGeom>
        </p:spPr>
        <p:txBody>
          <a:bodyPr lIns="91425" tIns="91425" rIns="91425" bIns="91425" anchor="t" anchorCtr="0"/>
          <a:lstStyle>
            <a:lvl1pPr lvl="0" algn="ctr" rtl="0">
              <a:lnSpc>
                <a:spcPct val="100000"/>
              </a:lnSpc>
              <a:spcBef>
                <a:spcPts val="0"/>
              </a:spcBef>
              <a:buNone/>
              <a:defRPr sz="1600">
                <a:solidFill>
                  <a:srgbClr val="FAFAF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201" name="Shape 201"/>
          <p:cNvPicPr preferRelativeResize="0"/>
          <p:nvPr/>
        </p:nvPicPr>
        <p:blipFill>
          <a:blip r:embed="rId4">
            <a:alphaModFix/>
          </a:blip>
          <a:stretch>
            <a:fillRect/>
          </a:stretch>
        </p:blipFill>
        <p:spPr>
          <a:xfrm>
            <a:off x="7833525" y="4777350"/>
            <a:ext cx="908100" cy="317725"/>
          </a:xfrm>
          <a:prstGeom prst="rect">
            <a:avLst/>
          </a:prstGeom>
          <a:noFill/>
          <a:ln>
            <a:noFill/>
          </a:ln>
        </p:spPr>
      </p:pic>
      <p:sp>
        <p:nvSpPr>
          <p:cNvPr id="202" name="Shape 202"/>
          <p:cNvSpPr txBox="1"/>
          <p:nvPr/>
        </p:nvSpPr>
        <p:spPr>
          <a:xfrm>
            <a:off x="5610875" y="46187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5"/>
              </a:rPr>
              <a:t>Creative Commons Attribution-NonCommercial 4.0 International License</a:t>
            </a:r>
          </a:p>
        </p:txBody>
      </p:sp>
      <p:sp>
        <p:nvSpPr>
          <p:cNvPr id="203" name="Shape 203"/>
          <p:cNvSpPr txBox="1"/>
          <p:nvPr/>
        </p:nvSpPr>
        <p:spPr>
          <a:xfrm>
            <a:off x="4407225" y="4663950"/>
            <a:ext cx="1150800" cy="3936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Create your first Android app</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1">
    <p:spTree>
      <p:nvGrpSpPr>
        <p:cNvPr id="1" name="Shape 204"/>
        <p:cNvGrpSpPr/>
        <p:nvPr/>
      </p:nvGrpSpPr>
      <p:grpSpPr>
        <a:xfrm>
          <a:off x="0" y="0"/>
          <a:ext cx="0" cy="0"/>
          <a:chOff x="0" y="0"/>
          <a:chExt cx="0" cy="0"/>
        </a:xfrm>
      </p:grpSpPr>
      <p:sp>
        <p:nvSpPr>
          <p:cNvPr id="205" name="Shape 20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11700" y="1190294"/>
            <a:ext cx="39999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832400" y="1190294"/>
            <a:ext cx="39999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31" name="Shape 31"/>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32" name="Shape 32"/>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35" name="Shape 35"/>
          <p:cNvSpPr/>
          <p:nvPr/>
        </p:nvSpPr>
        <p:spPr>
          <a:xfrm>
            <a:off x="-11200" y="-37824"/>
            <a:ext cx="9155100" cy="1018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36" name="Shape 36"/>
          <p:cNvSpPr txBox="1">
            <a:spLocks noGrp="1"/>
          </p:cNvSpPr>
          <p:nvPr>
            <p:ph type="title"/>
          </p:nvPr>
        </p:nvSpPr>
        <p:spPr>
          <a:xfrm>
            <a:off x="311700" y="170820"/>
            <a:ext cx="8520600" cy="572700"/>
          </a:xfrm>
          <a:prstGeom prst="rect">
            <a:avLst/>
          </a:prstGeom>
        </p:spPr>
        <p:txBody>
          <a:bodyPr lIns="91425" tIns="91425" rIns="91425" bIns="91425" anchor="t" anchorCtr="0"/>
          <a:lstStyle>
            <a:lvl1pPr lvl="0" rtl="0">
              <a:spcBef>
                <a:spcPts val="0"/>
              </a:spcBef>
              <a:buClr>
                <a:srgbClr val="FAFAFA"/>
              </a:buClr>
              <a:defRPr>
                <a:solidFill>
                  <a:srgbClr val="FAFAFA"/>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9" name="Shape 39"/>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0" name="Shape 4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3" name="Shape 4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4572000" y="-125"/>
            <a:ext cx="4572000" cy="4660500"/>
          </a:xfrm>
          <a:prstGeom prst="rect">
            <a:avLst/>
          </a:prstGeom>
          <a:solidFill>
            <a:srgbClr val="4CAF50"/>
          </a:solidFill>
          <a:ln>
            <a:noFill/>
          </a:ln>
        </p:spPr>
        <p:txBody>
          <a:bodyPr lIns="91425" tIns="91425" rIns="91425" bIns="91425" anchor="ctr" anchorCtr="0">
            <a:noAutofit/>
          </a:bodyPr>
          <a:lstStyle/>
          <a:p>
            <a:pPr lvl="0">
              <a:spcBef>
                <a:spcPts val="0"/>
              </a:spcBef>
              <a:buNone/>
            </a:pPr>
            <a:endParaRPr/>
          </a:p>
        </p:txBody>
      </p:sp>
      <p:sp>
        <p:nvSpPr>
          <p:cNvPr id="46" name="Shape 46"/>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7" name="Shape 47"/>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8" name="Shape 48"/>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9" name="Shape 4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311700" y="3918597"/>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52" name="Shape 5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creativecommons.org/licenses/by-nc/4.0/"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hyperlink" Target="http://creativecommons.org/licenses/by-nc/4.0/" TargetMode="Externa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2.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hyperlink" Target="http://creativecommons.org/licenses/by-nc/4.0/" TargetMode="Externa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Shape 6" descr="footer.png"/>
          <p:cNvPicPr preferRelativeResize="0"/>
          <p:nvPr/>
        </p:nvPicPr>
        <p:blipFill rotWithShape="1">
          <a:blip r:embed="rId14">
            <a:alphaModFix/>
          </a:blip>
          <a:srcRect/>
          <a:stretch/>
        </p:blipFill>
        <p:spPr>
          <a:xfrm>
            <a:off x="0" y="0"/>
            <a:ext cx="9144000" cy="5143500"/>
          </a:xfrm>
          <a:prstGeom prst="rect">
            <a:avLst/>
          </a:prstGeom>
          <a:noFill/>
          <a:ln>
            <a:noFill/>
          </a:ln>
        </p:spPr>
      </p:pic>
      <p:sp>
        <p:nvSpPr>
          <p:cNvPr id="7" name="Shape 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rgbClr val="4CAF50"/>
              </a:buClr>
              <a:buSzPct val="100000"/>
              <a:buFont typeface="Roboto"/>
              <a:buNone/>
              <a:defRPr sz="3600" b="1">
                <a:solidFill>
                  <a:srgbClr val="4CAF50"/>
                </a:solidFill>
                <a:latin typeface="Roboto"/>
                <a:ea typeface="Roboto"/>
                <a:cs typeface="Roboto"/>
                <a:sym typeface="Roboto"/>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8" name="Shape 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50000"/>
              </a:lnSpc>
              <a:spcBef>
                <a:spcPts val="0"/>
              </a:spcBef>
              <a:spcAft>
                <a:spcPts val="0"/>
              </a:spcAft>
              <a:buClr>
                <a:srgbClr val="424242"/>
              </a:buClr>
              <a:buSzPct val="100000"/>
              <a:buFont typeface="Roboto"/>
              <a:defRPr sz="2400">
                <a:solidFill>
                  <a:srgbClr val="424242"/>
                </a:solidFill>
                <a:latin typeface="Roboto"/>
                <a:ea typeface="Roboto"/>
                <a:cs typeface="Roboto"/>
                <a:sym typeface="Roboto"/>
              </a:defRPr>
            </a:lvl1pPr>
            <a:lvl2pPr lvl="1">
              <a:lnSpc>
                <a:spcPct val="150000"/>
              </a:lnSpc>
              <a:spcBef>
                <a:spcPts val="0"/>
              </a:spcBef>
              <a:spcAft>
                <a:spcPts val="0"/>
              </a:spcAft>
              <a:buClr>
                <a:srgbClr val="424242"/>
              </a:buClr>
              <a:buSzPct val="100000"/>
              <a:buFont typeface="Roboto"/>
              <a:defRPr sz="1800">
                <a:solidFill>
                  <a:srgbClr val="424242"/>
                </a:solidFill>
                <a:latin typeface="Roboto"/>
                <a:ea typeface="Roboto"/>
                <a:cs typeface="Roboto"/>
                <a:sym typeface="Roboto"/>
              </a:defRPr>
            </a:lvl2pPr>
            <a:lvl3pPr lvl="2">
              <a:lnSpc>
                <a:spcPct val="150000"/>
              </a:lnSpc>
              <a:spcBef>
                <a:spcPts val="0"/>
              </a:spcBef>
              <a:spcAft>
                <a:spcPts val="0"/>
              </a:spcAft>
              <a:buClr>
                <a:srgbClr val="424242"/>
              </a:buClr>
              <a:buFont typeface="Roboto"/>
              <a:defRPr>
                <a:solidFill>
                  <a:srgbClr val="424242"/>
                </a:solidFill>
                <a:latin typeface="Roboto"/>
                <a:ea typeface="Roboto"/>
                <a:cs typeface="Roboto"/>
                <a:sym typeface="Roboto"/>
              </a:defRPr>
            </a:lvl3pPr>
            <a:lvl4pPr lvl="3">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4pPr>
            <a:lvl5pPr lvl="4">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5pPr>
            <a:lvl6pPr lvl="5">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6pPr>
            <a:lvl7pPr lvl="6">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7pPr>
            <a:lvl8pPr lvl="7">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8pPr>
            <a:lvl9pPr lvl="8">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9pPr>
          </a:lstStyle>
          <a:p>
            <a:endParaRPr/>
          </a:p>
        </p:txBody>
      </p:sp>
      <p:sp>
        <p:nvSpPr>
          <p:cNvPr id="9" name="Shape 9"/>
          <p:cNvSpPr txBox="1">
            <a:spLocks noGrp="1"/>
          </p:cNvSpPr>
          <p:nvPr>
            <p:ph type="sldNum" idx="12"/>
          </p:nvPr>
        </p:nvSpPr>
        <p:spPr>
          <a:xfrm>
            <a:off x="8472457" y="47394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10" name="Shape 10"/>
          <p:cNvSpPr txBox="1"/>
          <p:nvPr/>
        </p:nvSpPr>
        <p:spPr>
          <a:xfrm>
            <a:off x="9303675" y="2108450"/>
            <a:ext cx="5446200" cy="635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1" name="Shape 11"/>
          <p:cNvSpPr txBox="1"/>
          <p:nvPr/>
        </p:nvSpPr>
        <p:spPr>
          <a:xfrm>
            <a:off x="2381682" y="4761375"/>
            <a:ext cx="21327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  </a:t>
            </a:r>
          </a:p>
        </p:txBody>
      </p:sp>
      <p:sp>
        <p:nvSpPr>
          <p:cNvPr id="12" name="Shape 12"/>
          <p:cNvSpPr txBox="1"/>
          <p:nvPr/>
        </p:nvSpPr>
        <p:spPr>
          <a:xfrm>
            <a:off x="5610875" y="46187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15"/>
              </a:rPr>
              <a:t>Creative Commons Attribution-NonCommercial 4.0 International License</a:t>
            </a:r>
          </a:p>
        </p:txBody>
      </p:sp>
      <p:pic>
        <p:nvPicPr>
          <p:cNvPr id="13" name="Shape 13"/>
          <p:cNvPicPr preferRelativeResize="0"/>
          <p:nvPr/>
        </p:nvPicPr>
        <p:blipFill>
          <a:blip r:embed="rId16">
            <a:alphaModFix/>
          </a:blip>
          <a:stretch>
            <a:fillRect/>
          </a:stretch>
        </p:blipFill>
        <p:spPr>
          <a:xfrm>
            <a:off x="7860175" y="4777350"/>
            <a:ext cx="908100" cy="317725"/>
          </a:xfrm>
          <a:prstGeom prst="rect">
            <a:avLst/>
          </a:prstGeom>
          <a:noFill/>
          <a:ln>
            <a:noFill/>
          </a:ln>
        </p:spPr>
      </p:pic>
      <p:sp>
        <p:nvSpPr>
          <p:cNvPr id="14" name="Shape 14"/>
          <p:cNvSpPr txBox="1"/>
          <p:nvPr/>
        </p:nvSpPr>
        <p:spPr>
          <a:xfrm>
            <a:off x="4407225" y="4663950"/>
            <a:ext cx="1150800" cy="3936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Introduction to Android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pic>
        <p:nvPicPr>
          <p:cNvPr id="73" name="Shape 73" descr="footer.png"/>
          <p:cNvPicPr preferRelativeResize="0"/>
          <p:nvPr/>
        </p:nvPicPr>
        <p:blipFill rotWithShape="1">
          <a:blip r:embed="rId14">
            <a:alphaModFix/>
          </a:blip>
          <a:srcRect/>
          <a:stretch/>
        </p:blipFill>
        <p:spPr>
          <a:xfrm>
            <a:off x="0" y="0"/>
            <a:ext cx="9144000" cy="5143500"/>
          </a:xfrm>
          <a:prstGeom prst="rect">
            <a:avLst/>
          </a:prstGeom>
          <a:noFill/>
          <a:ln>
            <a:noFill/>
          </a:ln>
        </p:spPr>
      </p:pic>
      <p:sp>
        <p:nvSpPr>
          <p:cNvPr id="74" name="Shape 7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rgbClr val="4CAF50"/>
              </a:buClr>
              <a:buSzPct val="100000"/>
              <a:buFont typeface="Roboto"/>
              <a:buNone/>
              <a:defRPr sz="3600" b="1">
                <a:solidFill>
                  <a:srgbClr val="4CAF50"/>
                </a:solidFill>
                <a:latin typeface="Roboto"/>
                <a:ea typeface="Roboto"/>
                <a:cs typeface="Roboto"/>
                <a:sym typeface="Roboto"/>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5" name="Shape 75"/>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50000"/>
              </a:lnSpc>
              <a:spcBef>
                <a:spcPts val="0"/>
              </a:spcBef>
              <a:spcAft>
                <a:spcPts val="0"/>
              </a:spcAft>
              <a:buClr>
                <a:srgbClr val="424242"/>
              </a:buClr>
              <a:buSzPct val="100000"/>
              <a:buFont typeface="Roboto"/>
              <a:defRPr sz="2400">
                <a:solidFill>
                  <a:srgbClr val="424242"/>
                </a:solidFill>
                <a:latin typeface="Roboto"/>
                <a:ea typeface="Roboto"/>
                <a:cs typeface="Roboto"/>
                <a:sym typeface="Roboto"/>
              </a:defRPr>
            </a:lvl1pPr>
            <a:lvl2pPr lvl="1" rtl="0">
              <a:lnSpc>
                <a:spcPct val="150000"/>
              </a:lnSpc>
              <a:spcBef>
                <a:spcPts val="0"/>
              </a:spcBef>
              <a:spcAft>
                <a:spcPts val="0"/>
              </a:spcAft>
              <a:buClr>
                <a:srgbClr val="424242"/>
              </a:buClr>
              <a:buSzPct val="100000"/>
              <a:buFont typeface="Roboto"/>
              <a:defRPr sz="1800">
                <a:solidFill>
                  <a:srgbClr val="424242"/>
                </a:solidFill>
                <a:latin typeface="Roboto"/>
                <a:ea typeface="Roboto"/>
                <a:cs typeface="Roboto"/>
                <a:sym typeface="Roboto"/>
              </a:defRPr>
            </a:lvl2pPr>
            <a:lvl3pPr lvl="2" rtl="0">
              <a:lnSpc>
                <a:spcPct val="150000"/>
              </a:lnSpc>
              <a:spcBef>
                <a:spcPts val="0"/>
              </a:spcBef>
              <a:spcAft>
                <a:spcPts val="0"/>
              </a:spcAft>
              <a:buClr>
                <a:srgbClr val="424242"/>
              </a:buClr>
              <a:buFont typeface="Roboto"/>
              <a:defRPr>
                <a:solidFill>
                  <a:srgbClr val="424242"/>
                </a:solidFill>
                <a:latin typeface="Roboto"/>
                <a:ea typeface="Roboto"/>
                <a:cs typeface="Roboto"/>
                <a:sym typeface="Roboto"/>
              </a:defRPr>
            </a:lvl3pPr>
            <a:lvl4pPr lvl="3"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4pPr>
            <a:lvl5pPr lvl="4"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5pPr>
            <a:lvl6pPr lvl="5"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6pPr>
            <a:lvl7pPr lvl="6"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7pPr>
            <a:lvl8pPr lvl="7"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8pPr>
            <a:lvl9pPr lvl="8"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9pPr>
          </a:lstStyle>
          <a:p>
            <a:endParaRPr/>
          </a:p>
        </p:txBody>
      </p:sp>
      <p:sp>
        <p:nvSpPr>
          <p:cNvPr id="76" name="Shape 76"/>
          <p:cNvSpPr txBox="1">
            <a:spLocks noGrp="1"/>
          </p:cNvSpPr>
          <p:nvPr>
            <p:ph type="sldNum" idx="12"/>
          </p:nvPr>
        </p:nvSpPr>
        <p:spPr>
          <a:xfrm>
            <a:off x="8472457" y="47394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77" name="Shape 77"/>
          <p:cNvSpPr txBox="1"/>
          <p:nvPr/>
        </p:nvSpPr>
        <p:spPr>
          <a:xfrm>
            <a:off x="9303675" y="2108450"/>
            <a:ext cx="5446200" cy="635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8" name="Shape 78"/>
          <p:cNvSpPr txBox="1"/>
          <p:nvPr/>
        </p:nvSpPr>
        <p:spPr>
          <a:xfrm>
            <a:off x="2381675" y="4761375"/>
            <a:ext cx="21585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a:t>
            </a:r>
          </a:p>
        </p:txBody>
      </p:sp>
      <p:sp>
        <p:nvSpPr>
          <p:cNvPr id="79" name="Shape 79"/>
          <p:cNvSpPr txBox="1"/>
          <p:nvPr/>
        </p:nvSpPr>
        <p:spPr>
          <a:xfrm>
            <a:off x="5694725" y="462637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15"/>
              </a:rPr>
              <a:t>Creative Commons Attribution-NonCommercial 4.0 International License</a:t>
            </a:r>
          </a:p>
        </p:txBody>
      </p:sp>
      <p:pic>
        <p:nvPicPr>
          <p:cNvPr id="80" name="Shape 80"/>
          <p:cNvPicPr preferRelativeResize="0"/>
          <p:nvPr/>
        </p:nvPicPr>
        <p:blipFill>
          <a:blip r:embed="rId16">
            <a:alphaModFix/>
          </a:blip>
          <a:stretch>
            <a:fillRect/>
          </a:stretch>
        </p:blipFill>
        <p:spPr>
          <a:xfrm>
            <a:off x="7814575" y="4777362"/>
            <a:ext cx="908100" cy="317725"/>
          </a:xfrm>
          <a:prstGeom prst="rect">
            <a:avLst/>
          </a:prstGeom>
          <a:noFill/>
          <a:ln>
            <a:noFill/>
          </a:ln>
        </p:spPr>
      </p:pic>
      <p:sp>
        <p:nvSpPr>
          <p:cNvPr id="81" name="Shape 81"/>
          <p:cNvSpPr txBox="1"/>
          <p:nvPr/>
        </p:nvSpPr>
        <p:spPr>
          <a:xfrm>
            <a:off x="4421125" y="4683025"/>
            <a:ext cx="1150800" cy="3177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Introduction to Android</a:t>
            </a: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pic>
        <p:nvPicPr>
          <p:cNvPr id="140" name="Shape 140" descr="footer.png"/>
          <p:cNvPicPr preferRelativeResize="0"/>
          <p:nvPr/>
        </p:nvPicPr>
        <p:blipFill rotWithShape="1">
          <a:blip r:embed="rId14">
            <a:alphaModFix/>
          </a:blip>
          <a:srcRect/>
          <a:stretch/>
        </p:blipFill>
        <p:spPr>
          <a:xfrm>
            <a:off x="0" y="0"/>
            <a:ext cx="9144000" cy="5143500"/>
          </a:xfrm>
          <a:prstGeom prst="rect">
            <a:avLst/>
          </a:prstGeom>
          <a:noFill/>
          <a:ln>
            <a:noFill/>
          </a:ln>
        </p:spPr>
      </p:pic>
      <p:sp>
        <p:nvSpPr>
          <p:cNvPr id="141" name="Shape 14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rgbClr val="4CAF50"/>
              </a:buClr>
              <a:buSzPct val="100000"/>
              <a:buFont typeface="Roboto"/>
              <a:buNone/>
              <a:defRPr sz="3600" b="1">
                <a:solidFill>
                  <a:srgbClr val="4CAF50"/>
                </a:solidFill>
                <a:latin typeface="Roboto"/>
                <a:ea typeface="Roboto"/>
                <a:cs typeface="Roboto"/>
                <a:sym typeface="Roboto"/>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142" name="Shape 14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50000"/>
              </a:lnSpc>
              <a:spcBef>
                <a:spcPts val="0"/>
              </a:spcBef>
              <a:spcAft>
                <a:spcPts val="0"/>
              </a:spcAft>
              <a:buClr>
                <a:srgbClr val="424242"/>
              </a:buClr>
              <a:buSzPct val="100000"/>
              <a:buFont typeface="Roboto"/>
              <a:defRPr sz="2400">
                <a:solidFill>
                  <a:srgbClr val="424242"/>
                </a:solidFill>
                <a:latin typeface="Roboto"/>
                <a:ea typeface="Roboto"/>
                <a:cs typeface="Roboto"/>
                <a:sym typeface="Roboto"/>
              </a:defRPr>
            </a:lvl1pPr>
            <a:lvl2pPr lvl="1" rtl="0">
              <a:lnSpc>
                <a:spcPct val="150000"/>
              </a:lnSpc>
              <a:spcBef>
                <a:spcPts val="0"/>
              </a:spcBef>
              <a:spcAft>
                <a:spcPts val="0"/>
              </a:spcAft>
              <a:buClr>
                <a:srgbClr val="424242"/>
              </a:buClr>
              <a:buSzPct val="100000"/>
              <a:buFont typeface="Roboto"/>
              <a:defRPr sz="1800">
                <a:solidFill>
                  <a:srgbClr val="424242"/>
                </a:solidFill>
                <a:latin typeface="Roboto"/>
                <a:ea typeface="Roboto"/>
                <a:cs typeface="Roboto"/>
                <a:sym typeface="Roboto"/>
              </a:defRPr>
            </a:lvl2pPr>
            <a:lvl3pPr lvl="2" rtl="0">
              <a:lnSpc>
                <a:spcPct val="150000"/>
              </a:lnSpc>
              <a:spcBef>
                <a:spcPts val="0"/>
              </a:spcBef>
              <a:spcAft>
                <a:spcPts val="0"/>
              </a:spcAft>
              <a:buClr>
                <a:srgbClr val="424242"/>
              </a:buClr>
              <a:buFont typeface="Roboto"/>
              <a:defRPr>
                <a:solidFill>
                  <a:srgbClr val="424242"/>
                </a:solidFill>
                <a:latin typeface="Roboto"/>
                <a:ea typeface="Roboto"/>
                <a:cs typeface="Roboto"/>
                <a:sym typeface="Roboto"/>
              </a:defRPr>
            </a:lvl3pPr>
            <a:lvl4pPr lvl="3"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4pPr>
            <a:lvl5pPr lvl="4"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5pPr>
            <a:lvl6pPr lvl="5"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6pPr>
            <a:lvl7pPr lvl="6"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7pPr>
            <a:lvl8pPr lvl="7"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8pPr>
            <a:lvl9pPr lvl="8" rtl="0">
              <a:lnSpc>
                <a:spcPct val="115000"/>
              </a:lnSpc>
              <a:spcBef>
                <a:spcPts val="0"/>
              </a:spcBef>
              <a:spcAft>
                <a:spcPts val="1600"/>
              </a:spcAft>
              <a:buClr>
                <a:srgbClr val="424242"/>
              </a:buClr>
              <a:buFont typeface="Roboto"/>
              <a:defRPr>
                <a:solidFill>
                  <a:srgbClr val="424242"/>
                </a:solidFill>
                <a:latin typeface="Roboto"/>
                <a:ea typeface="Roboto"/>
                <a:cs typeface="Roboto"/>
                <a:sym typeface="Roboto"/>
              </a:defRPr>
            </a:lvl9pPr>
          </a:lstStyle>
          <a:p>
            <a:endParaRPr/>
          </a:p>
        </p:txBody>
      </p:sp>
      <p:sp>
        <p:nvSpPr>
          <p:cNvPr id="143" name="Shape 143"/>
          <p:cNvSpPr txBox="1">
            <a:spLocks noGrp="1"/>
          </p:cNvSpPr>
          <p:nvPr>
            <p:ph type="sldNum" idx="12"/>
          </p:nvPr>
        </p:nvSpPr>
        <p:spPr>
          <a:xfrm>
            <a:off x="8472457" y="47394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144" name="Shape 144"/>
          <p:cNvSpPr txBox="1"/>
          <p:nvPr/>
        </p:nvSpPr>
        <p:spPr>
          <a:xfrm>
            <a:off x="9303675" y="2108450"/>
            <a:ext cx="5446200" cy="6354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45" name="Shape 145"/>
          <p:cNvSpPr txBox="1"/>
          <p:nvPr/>
        </p:nvSpPr>
        <p:spPr>
          <a:xfrm>
            <a:off x="2381682" y="4761375"/>
            <a:ext cx="2132700" cy="229800"/>
          </a:xfrm>
          <a:prstGeom prst="rect">
            <a:avLst/>
          </a:prstGeom>
          <a:noFill/>
          <a:ln>
            <a:noFill/>
          </a:ln>
        </p:spPr>
        <p:txBody>
          <a:bodyPr lIns="91425" tIns="91425" rIns="91425" bIns="91425" anchor="t" anchorCtr="0">
            <a:noAutofit/>
          </a:bodyPr>
          <a:lstStyle/>
          <a:p>
            <a:pPr lvl="0" rtl="0">
              <a:spcBef>
                <a:spcPts val="0"/>
              </a:spcBef>
              <a:buClr>
                <a:srgbClr val="000000"/>
              </a:buClr>
              <a:buSzPct val="110000"/>
              <a:buFont typeface="Arial"/>
              <a:buNone/>
            </a:pPr>
            <a:r>
              <a:rPr lang="en" sz="1000" b="1">
                <a:solidFill>
                  <a:srgbClr val="757575"/>
                </a:solidFill>
                <a:latin typeface="Roboto"/>
                <a:ea typeface="Roboto"/>
                <a:cs typeface="Roboto"/>
                <a:sym typeface="Roboto"/>
              </a:rPr>
              <a:t>Android Developer Fundamentals  </a:t>
            </a:r>
          </a:p>
        </p:txBody>
      </p:sp>
      <p:sp>
        <p:nvSpPr>
          <p:cNvPr id="146" name="Shape 146"/>
          <p:cNvSpPr txBox="1"/>
          <p:nvPr/>
        </p:nvSpPr>
        <p:spPr>
          <a:xfrm>
            <a:off x="5610875" y="46187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15"/>
              </a:rPr>
              <a:t>Creative Commons Attribution-NonCommercial 4.0 International License</a:t>
            </a:r>
          </a:p>
        </p:txBody>
      </p:sp>
      <p:pic>
        <p:nvPicPr>
          <p:cNvPr id="147" name="Shape 147"/>
          <p:cNvPicPr preferRelativeResize="0"/>
          <p:nvPr/>
        </p:nvPicPr>
        <p:blipFill>
          <a:blip r:embed="rId16">
            <a:alphaModFix/>
          </a:blip>
          <a:stretch>
            <a:fillRect/>
          </a:stretch>
        </p:blipFill>
        <p:spPr>
          <a:xfrm>
            <a:off x="7860175" y="4777350"/>
            <a:ext cx="908100" cy="317725"/>
          </a:xfrm>
          <a:prstGeom prst="rect">
            <a:avLst/>
          </a:prstGeom>
          <a:noFill/>
          <a:ln>
            <a:noFill/>
          </a:ln>
        </p:spPr>
      </p:pic>
      <p:sp>
        <p:nvSpPr>
          <p:cNvPr id="148" name="Shape 148"/>
          <p:cNvSpPr txBox="1"/>
          <p:nvPr/>
        </p:nvSpPr>
        <p:spPr>
          <a:xfrm>
            <a:off x="4407225" y="4663950"/>
            <a:ext cx="1150800" cy="393600"/>
          </a:xfrm>
          <a:prstGeom prst="rect">
            <a:avLst/>
          </a:prstGeom>
          <a:noFill/>
          <a:ln>
            <a:noFill/>
          </a:ln>
        </p:spPr>
        <p:txBody>
          <a:bodyPr lIns="91425" tIns="91425" rIns="91425" bIns="91425" anchor="t" anchorCtr="0">
            <a:noAutofit/>
          </a:bodyPr>
          <a:lstStyle/>
          <a:p>
            <a:pPr lvl="0" algn="ctr" rtl="0">
              <a:spcBef>
                <a:spcPts val="0"/>
              </a:spcBef>
              <a:buClr>
                <a:srgbClr val="000000"/>
              </a:buClr>
              <a:buSzPct val="110000"/>
              <a:buFont typeface="Arial"/>
              <a:buNone/>
            </a:pPr>
            <a:r>
              <a:rPr lang="en" sz="1000" b="1">
                <a:solidFill>
                  <a:srgbClr val="757575"/>
                </a:solidFill>
                <a:latin typeface="Roboto"/>
                <a:ea typeface="Roboto"/>
                <a:cs typeface="Roboto"/>
                <a:sym typeface="Roboto"/>
              </a:rPr>
              <a:t>Introduction to Android</a:t>
            </a: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goo.gl/0G8yS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eveloper.android.com/studio/intr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lay.google.com/stor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droid.com/history/#/marshmallow"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developer.android.com/about/dashboards/index.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Java_(programming_languag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en.wikipedia.org/wiki/X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android.com/training/basics/supporting-devices/platforms.html" TargetMode="External"/><Relationship Id="rId3" Type="http://schemas.openxmlformats.org/officeDocument/2006/relationships/hyperlink" Target="https://www.android.com/history/#/marshmallow" TargetMode="External"/><Relationship Id="rId7" Type="http://schemas.openxmlformats.org/officeDocument/2006/relationships/hyperlink" Target="http://developer.android.com/about/dashboards/index.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developer.android.com/guide/topics/ui/overview.html" TargetMode="External"/><Relationship Id="rId5" Type="http://schemas.openxmlformats.org/officeDocument/2006/relationships/hyperlink" Target="https://developer.android.com/guide/platform/index.html" TargetMode="External"/><Relationship Id="rId4" Type="http://schemas.openxmlformats.org/officeDocument/2006/relationships/hyperlink" Target="https://developer.android.com/guide/index.html" TargetMode="External"/><Relationship Id="rId9" Type="http://schemas.openxmlformats.org/officeDocument/2006/relationships/hyperlink" Target="https://developer.android.com/studio/intro/index.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oogle-developer-training.gitbooks.io/android-developer-fundamentals-course-practicals/content/en/Unit%201/21_p_create_and_start_activities.html"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u/0/folders/0B5Kg0X0yIQ1Pbk5yVGdsSFFjR28?hl=i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BNYeuBmIzRBIqiL_vTdhiNz3FRbpqWmUR2CFuJjut_8/edit#heading=h.5t7525n92ri"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creativecommons.org/licenses/by-nc/4.0/"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211" name="Shape 211"/>
          <p:cNvSpPr txBox="1">
            <a:spLocks noGrp="1"/>
          </p:cNvSpPr>
          <p:nvPr>
            <p:ph type="sldNum" idx="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212" name="Shape 212"/>
          <p:cNvSpPr txBox="1">
            <a:spLocks noGrp="1"/>
          </p:cNvSpPr>
          <p:nvPr>
            <p:ph type="title"/>
          </p:nvPr>
        </p:nvSpPr>
        <p:spPr>
          <a:xfrm>
            <a:off x="195700" y="985685"/>
            <a:ext cx="4045200" cy="1482300"/>
          </a:xfrm>
          <a:prstGeom prst="rect">
            <a:avLst/>
          </a:prstGeom>
        </p:spPr>
        <p:txBody>
          <a:bodyPr lIns="91425" tIns="91425" rIns="91425" bIns="91425" anchor="b" anchorCtr="0">
            <a:noAutofit/>
          </a:bodyPr>
          <a:lstStyle/>
          <a:p>
            <a:pPr lvl="0">
              <a:spcBef>
                <a:spcPts val="0"/>
              </a:spcBef>
              <a:buClr>
                <a:srgbClr val="000000"/>
              </a:buClr>
              <a:buSzPct val="26190"/>
              <a:buFont typeface="Arial"/>
              <a:buNone/>
            </a:pPr>
            <a:r>
              <a:rPr lang="en"/>
              <a:t>Android</a:t>
            </a:r>
          </a:p>
        </p:txBody>
      </p:sp>
      <p:sp>
        <p:nvSpPr>
          <p:cNvPr id="213" name="Shape 213"/>
          <p:cNvSpPr txBox="1">
            <a:spLocks noGrp="1"/>
          </p:cNvSpPr>
          <p:nvPr>
            <p:ph type="sldNum" idx="3"/>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214" name="Shape 214"/>
          <p:cNvSpPr txBox="1">
            <a:spLocks noGrp="1"/>
          </p:cNvSpPr>
          <p:nvPr>
            <p:ph type="subTitle" idx="4"/>
          </p:nvPr>
        </p:nvSpPr>
        <p:spPr>
          <a:xfrm>
            <a:off x="265500" y="564125"/>
            <a:ext cx="4045200" cy="524100"/>
          </a:xfrm>
          <a:prstGeom prst="rect">
            <a:avLst/>
          </a:prstGeom>
        </p:spPr>
        <p:txBody>
          <a:bodyPr lIns="91425" tIns="91425" rIns="91425" bIns="91425" anchor="t" anchorCtr="0">
            <a:noAutofit/>
          </a:bodyPr>
          <a:lstStyle/>
          <a:p>
            <a:pPr lvl="0">
              <a:spcBef>
                <a:spcPts val="0"/>
              </a:spcBef>
              <a:buNone/>
            </a:pPr>
            <a:r>
              <a:rPr lang="en"/>
              <a:t>Android Developer Fundamentals</a:t>
            </a:r>
          </a:p>
        </p:txBody>
      </p:sp>
      <p:sp>
        <p:nvSpPr>
          <p:cNvPr id="215" name="Shape 215"/>
          <p:cNvSpPr txBox="1"/>
          <p:nvPr/>
        </p:nvSpPr>
        <p:spPr>
          <a:xfrm>
            <a:off x="5610875" y="46187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
        <p:nvSpPr>
          <p:cNvPr id="216" name="Shape 216"/>
          <p:cNvSpPr txBox="1"/>
          <p:nvPr/>
        </p:nvSpPr>
        <p:spPr>
          <a:xfrm>
            <a:off x="265500" y="3497901"/>
            <a:ext cx="4045200" cy="1077000"/>
          </a:xfrm>
          <a:prstGeom prst="rect">
            <a:avLst/>
          </a:prstGeom>
          <a:noFill/>
          <a:ln>
            <a:noFill/>
          </a:ln>
        </p:spPr>
        <p:txBody>
          <a:bodyPr lIns="91425" tIns="91425" rIns="91425" bIns="91425" anchor="t" anchorCtr="0">
            <a:noAutofit/>
          </a:bodyPr>
          <a:lstStyle/>
          <a:p>
            <a:pPr lvl="0" algn="ctr" rtl="0">
              <a:spcBef>
                <a:spcPts val="0"/>
              </a:spcBef>
              <a:buNone/>
            </a:pPr>
            <a:r>
              <a:rPr lang="en" sz="2100">
                <a:solidFill>
                  <a:srgbClr val="FAFAFA"/>
                </a:solidFill>
                <a:latin typeface="Roboto"/>
                <a:ea typeface="Roboto"/>
                <a:cs typeface="Roboto"/>
                <a:sym typeface="Roboto"/>
              </a:rPr>
              <a:t>Lesson 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175135"/>
            <a:ext cx="8520600" cy="572700"/>
          </a:xfrm>
          <a:prstGeom prst="rect">
            <a:avLst/>
          </a:prstGeom>
        </p:spPr>
        <p:txBody>
          <a:bodyPr lIns="91425" tIns="91425" rIns="91425" bIns="91425" anchor="t" anchorCtr="0">
            <a:noAutofit/>
          </a:bodyPr>
          <a:lstStyle/>
          <a:p>
            <a:pPr lvl="0" rtl="0">
              <a:spcBef>
                <a:spcPts val="0"/>
              </a:spcBef>
              <a:buNone/>
            </a:pPr>
            <a:r>
              <a:rPr lang="en"/>
              <a:t>What is Android?</a:t>
            </a:r>
          </a:p>
        </p:txBody>
      </p:sp>
      <p:sp>
        <p:nvSpPr>
          <p:cNvPr id="244" name="Shape 244"/>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a:t>Mobile operating system based on </a:t>
            </a:r>
            <a:r>
              <a:rPr lang="en" u="sng">
                <a:solidFill>
                  <a:schemeClr val="hlink"/>
                </a:solidFill>
                <a:hlinkClick r:id="rId3"/>
              </a:rPr>
              <a:t>Linux kernel</a:t>
            </a:r>
          </a:p>
          <a:p>
            <a:pPr marL="457200" lvl="0" indent="-228600" rtl="0">
              <a:spcBef>
                <a:spcPts val="0"/>
              </a:spcBef>
              <a:buChar char="●"/>
            </a:pPr>
            <a:r>
              <a:rPr lang="en"/>
              <a:t>User Interface for touch screens</a:t>
            </a:r>
          </a:p>
          <a:p>
            <a:pPr marL="457200" lvl="0" indent="-228600" rtl="0">
              <a:spcBef>
                <a:spcPts val="0"/>
              </a:spcBef>
              <a:buChar char="●"/>
            </a:pPr>
            <a:r>
              <a:rPr lang="en"/>
              <a:t>Used on </a:t>
            </a:r>
            <a:r>
              <a:rPr lang="en" u="sng">
                <a:solidFill>
                  <a:schemeClr val="hlink"/>
                </a:solidFill>
                <a:hlinkClick r:id="rId4"/>
              </a:rPr>
              <a:t>over 80%</a:t>
            </a:r>
            <a:r>
              <a:rPr lang="en"/>
              <a:t> of all smartphones</a:t>
            </a:r>
          </a:p>
          <a:p>
            <a:pPr marL="457200" lvl="0" indent="-228600" rtl="0">
              <a:spcBef>
                <a:spcPts val="0"/>
              </a:spcBef>
              <a:buChar char="●"/>
            </a:pPr>
            <a:r>
              <a:rPr lang="en"/>
              <a:t>Powers devices such as watches, TVs, and cars</a:t>
            </a:r>
          </a:p>
          <a:p>
            <a:pPr marL="457200" lvl="0" indent="-228600" rtl="0">
              <a:spcBef>
                <a:spcPts val="0"/>
              </a:spcBef>
              <a:buChar char="●"/>
            </a:pPr>
            <a:r>
              <a:rPr lang="en"/>
              <a:t>Over 2 Million Android apps in Google Play store</a:t>
            </a:r>
          </a:p>
          <a:p>
            <a:pPr marL="457200" lvl="0" indent="-228600" rtl="0">
              <a:spcBef>
                <a:spcPts val="0"/>
              </a:spcBef>
              <a:buChar char="●"/>
            </a:pPr>
            <a:r>
              <a:rPr lang="en"/>
              <a:t>Highly customizable for devices / by vendors</a:t>
            </a:r>
          </a:p>
          <a:p>
            <a:pPr marL="457200" lvl="0" indent="-228600" rtl="0">
              <a:spcBef>
                <a:spcPts val="0"/>
              </a:spcBef>
              <a:buChar char="●"/>
            </a:pPr>
            <a:r>
              <a:rPr lang="en"/>
              <a:t>Open source</a:t>
            </a:r>
          </a:p>
        </p:txBody>
      </p:sp>
      <p:sp>
        <p:nvSpPr>
          <p:cNvPr id="245" name="Shape 24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user interaction</a:t>
            </a:r>
          </a:p>
        </p:txBody>
      </p:sp>
      <p:sp>
        <p:nvSpPr>
          <p:cNvPr id="251" name="Shape 251"/>
          <p:cNvSpPr txBox="1">
            <a:spLocks noGrp="1"/>
          </p:cNvSpPr>
          <p:nvPr>
            <p:ph type="body" idx="1"/>
          </p:nvPr>
        </p:nvSpPr>
        <p:spPr>
          <a:xfrm>
            <a:off x="226207" y="1513155"/>
            <a:ext cx="8520600" cy="3862800"/>
          </a:xfrm>
          <a:prstGeom prst="rect">
            <a:avLst/>
          </a:prstGeom>
        </p:spPr>
        <p:txBody>
          <a:bodyPr lIns="91425" tIns="91425" rIns="91425" bIns="91425" anchor="t" anchorCtr="0">
            <a:noAutofit/>
          </a:bodyPr>
          <a:lstStyle/>
          <a:p>
            <a:pPr marL="457200" lvl="0" indent="-228600" rtl="0">
              <a:spcBef>
                <a:spcPts val="0"/>
              </a:spcBef>
              <a:buChar char="●"/>
            </a:pPr>
            <a:r>
              <a:rPr lang="en" dirty="0"/>
              <a:t>Touch gestures: swiping, tapping, pinching</a:t>
            </a:r>
          </a:p>
          <a:p>
            <a:pPr marL="457200" lvl="0" indent="-228600" rtl="0">
              <a:spcBef>
                <a:spcPts val="0"/>
              </a:spcBef>
              <a:buChar char="●"/>
            </a:pPr>
            <a:r>
              <a:rPr lang="en" dirty="0"/>
              <a:t>Virtual keyboard for characters, numbers, and emoji</a:t>
            </a:r>
          </a:p>
          <a:p>
            <a:pPr marL="457200" lvl="0" indent="-228600" rtl="0">
              <a:spcBef>
                <a:spcPts val="0"/>
              </a:spcBef>
              <a:buChar char="●"/>
            </a:pPr>
            <a:r>
              <a:rPr lang="en" dirty="0"/>
              <a:t>Support for Bluetooth, USB controllers and peripherals</a:t>
            </a:r>
          </a:p>
        </p:txBody>
      </p:sp>
      <p:sp>
        <p:nvSpPr>
          <p:cNvPr id="252" name="Shape 25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and sensors</a:t>
            </a:r>
          </a:p>
        </p:txBody>
      </p:sp>
      <p:sp>
        <p:nvSpPr>
          <p:cNvPr id="258" name="Shape 258"/>
          <p:cNvSpPr txBox="1">
            <a:spLocks noGrp="1"/>
          </p:cNvSpPr>
          <p:nvPr>
            <p:ph type="body" idx="1"/>
          </p:nvPr>
        </p:nvSpPr>
        <p:spPr>
          <a:xfrm>
            <a:off x="311700" y="1167715"/>
            <a:ext cx="8520600" cy="3119805"/>
          </a:xfrm>
          <a:prstGeom prst="rect">
            <a:avLst/>
          </a:prstGeom>
        </p:spPr>
        <p:txBody>
          <a:bodyPr lIns="91425" tIns="91425" rIns="91425" bIns="91425" anchor="t" anchorCtr="0">
            <a:noAutofit/>
          </a:bodyPr>
          <a:lstStyle/>
          <a:p>
            <a:pPr lvl="0" rtl="0">
              <a:spcBef>
                <a:spcPts val="0"/>
              </a:spcBef>
              <a:buNone/>
            </a:pPr>
            <a:r>
              <a:rPr lang="en" dirty="0"/>
              <a:t>Sensors can discover user action and respond</a:t>
            </a:r>
          </a:p>
          <a:p>
            <a:pPr marL="457200" lvl="0" indent="-381000" rtl="0">
              <a:spcBef>
                <a:spcPts val="0"/>
              </a:spcBef>
              <a:buSzPct val="100000"/>
              <a:buChar char="●"/>
            </a:pPr>
            <a:r>
              <a:rPr lang="en" sz="2400" dirty="0"/>
              <a:t>Device contents rotate as </a:t>
            </a:r>
            <a:r>
              <a:rPr lang="en" sz="2400" dirty="0" smtClean="0"/>
              <a:t>needed</a:t>
            </a:r>
            <a:endParaRPr lang="id-ID" sz="2400" dirty="0" smtClean="0"/>
          </a:p>
          <a:p>
            <a:pPr marL="457200" lvl="0" indent="-381000" rtl="0">
              <a:spcBef>
                <a:spcPts val="0"/>
              </a:spcBef>
              <a:buSzPct val="100000"/>
              <a:buChar char="●"/>
            </a:pPr>
            <a:r>
              <a:rPr lang="en" dirty="0" smtClean="0"/>
              <a:t>Walking </a:t>
            </a:r>
            <a:r>
              <a:rPr lang="en" dirty="0"/>
              <a:t>adjusts position on </a:t>
            </a:r>
            <a:r>
              <a:rPr lang="en" dirty="0" smtClean="0"/>
              <a:t>map</a:t>
            </a:r>
            <a:endParaRPr lang="id-ID" dirty="0" smtClean="0"/>
          </a:p>
          <a:p>
            <a:pPr marL="457200" lvl="0" indent="-381000" rtl="0">
              <a:spcBef>
                <a:spcPts val="0"/>
              </a:spcBef>
              <a:buSzPct val="100000"/>
              <a:buChar char="●"/>
            </a:pPr>
            <a:r>
              <a:rPr lang="en" dirty="0" smtClean="0"/>
              <a:t>Tilting </a:t>
            </a:r>
            <a:r>
              <a:rPr lang="en" dirty="0"/>
              <a:t>steers a virtual car or controls a physical </a:t>
            </a:r>
            <a:r>
              <a:rPr lang="en" dirty="0" smtClean="0"/>
              <a:t>toy</a:t>
            </a:r>
            <a:endParaRPr lang="id-ID" dirty="0" smtClean="0"/>
          </a:p>
          <a:p>
            <a:pPr marL="457200" lvl="0" indent="-381000" rtl="0">
              <a:spcBef>
                <a:spcPts val="0"/>
              </a:spcBef>
              <a:buSzPct val="100000"/>
              <a:buChar char="●"/>
            </a:pPr>
            <a:r>
              <a:rPr lang="en" dirty="0" smtClean="0"/>
              <a:t>Moving </a:t>
            </a:r>
            <a:r>
              <a:rPr lang="en" dirty="0"/>
              <a:t>too fast disables game interactions</a:t>
            </a:r>
          </a:p>
        </p:txBody>
      </p:sp>
      <p:sp>
        <p:nvSpPr>
          <p:cNvPr id="259" name="Shape 25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home screen</a:t>
            </a:r>
          </a:p>
        </p:txBody>
      </p:sp>
      <p:sp>
        <p:nvSpPr>
          <p:cNvPr id="265" name="Shape 265"/>
          <p:cNvSpPr txBox="1">
            <a:spLocks noGrp="1"/>
          </p:cNvSpPr>
          <p:nvPr>
            <p:ph type="body" idx="1"/>
          </p:nvPr>
        </p:nvSpPr>
        <p:spPr>
          <a:xfrm>
            <a:off x="674100" y="1086350"/>
            <a:ext cx="8158200" cy="3073500"/>
          </a:xfrm>
          <a:prstGeom prst="rect">
            <a:avLst/>
          </a:prstGeom>
        </p:spPr>
        <p:txBody>
          <a:bodyPr lIns="91425" tIns="91425" rIns="91425" bIns="91425" anchor="t" anchorCtr="0">
            <a:noAutofit/>
          </a:bodyPr>
          <a:lstStyle/>
          <a:p>
            <a:pPr marL="571500" lvl="0" indent="-342900" rtl="0">
              <a:spcBef>
                <a:spcPts val="0"/>
              </a:spcBef>
              <a:buFont typeface="Arial" panose="020B0604020202020204" pitchFamily="34" charset="0"/>
              <a:buChar char="•"/>
            </a:pPr>
            <a:r>
              <a:rPr lang="en" dirty="0"/>
              <a:t>Launcher icons for </a:t>
            </a:r>
            <a:r>
              <a:rPr lang="en" dirty="0" smtClean="0"/>
              <a:t>apps</a:t>
            </a:r>
            <a:endParaRPr lang="id-ID" dirty="0" smtClean="0"/>
          </a:p>
          <a:p>
            <a:pPr marL="571500" lvl="0" indent="-342900" rtl="0">
              <a:spcBef>
                <a:spcPts val="0"/>
              </a:spcBef>
              <a:buFont typeface="Arial" panose="020B0604020202020204" pitchFamily="34" charset="0"/>
              <a:buChar char="•"/>
            </a:pPr>
            <a:r>
              <a:rPr lang="en" dirty="0" smtClean="0"/>
              <a:t>Self-updating </a:t>
            </a:r>
            <a:r>
              <a:rPr lang="en" dirty="0"/>
              <a:t>widgets for live </a:t>
            </a:r>
            <a:r>
              <a:rPr lang="en" dirty="0" smtClean="0"/>
              <a:t>content</a:t>
            </a:r>
            <a:endParaRPr lang="id-ID" dirty="0" smtClean="0"/>
          </a:p>
          <a:p>
            <a:pPr marL="571500" lvl="0" indent="-342900" rtl="0">
              <a:spcBef>
                <a:spcPts val="0"/>
              </a:spcBef>
              <a:buFont typeface="Arial" panose="020B0604020202020204" pitchFamily="34" charset="0"/>
              <a:buChar char="•"/>
            </a:pPr>
            <a:r>
              <a:rPr lang="en" dirty="0" smtClean="0"/>
              <a:t>Can </a:t>
            </a:r>
            <a:r>
              <a:rPr lang="en" dirty="0"/>
              <a:t>be multiple </a:t>
            </a:r>
            <a:r>
              <a:rPr lang="en" dirty="0" smtClean="0"/>
              <a:t>pages</a:t>
            </a:r>
            <a:endParaRPr lang="id-ID" dirty="0" smtClean="0"/>
          </a:p>
          <a:p>
            <a:pPr marL="571500" lvl="0" indent="-342900" rtl="0">
              <a:spcBef>
                <a:spcPts val="0"/>
              </a:spcBef>
              <a:buFont typeface="Arial" panose="020B0604020202020204" pitchFamily="34" charset="0"/>
              <a:buChar char="•"/>
            </a:pPr>
            <a:r>
              <a:rPr lang="en" dirty="0" smtClean="0"/>
              <a:t>Folders </a:t>
            </a:r>
            <a:r>
              <a:rPr lang="en" dirty="0"/>
              <a:t>to organize </a:t>
            </a:r>
            <a:r>
              <a:rPr lang="en" dirty="0" smtClean="0"/>
              <a:t>apps</a:t>
            </a:r>
            <a:endParaRPr lang="id-ID" dirty="0" smtClean="0"/>
          </a:p>
          <a:p>
            <a:pPr marL="571500" lvl="0" indent="-342900" rtl="0">
              <a:spcBef>
                <a:spcPts val="0"/>
              </a:spcBef>
              <a:buFont typeface="Arial" panose="020B0604020202020204" pitchFamily="34" charset="0"/>
              <a:buChar char="•"/>
            </a:pPr>
            <a:r>
              <a:rPr lang="en" dirty="0" smtClean="0"/>
              <a:t>"OK </a:t>
            </a:r>
            <a:r>
              <a:rPr lang="en" dirty="0"/>
              <a:t>Google"</a:t>
            </a:r>
          </a:p>
        </p:txBody>
      </p:sp>
      <p:sp>
        <p:nvSpPr>
          <p:cNvPr id="266" name="Shape 26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pic>
        <p:nvPicPr>
          <p:cNvPr id="267" name="Shape 267"/>
          <p:cNvPicPr preferRelativeResize="0"/>
          <p:nvPr/>
        </p:nvPicPr>
        <p:blipFill>
          <a:blip r:embed="rId3">
            <a:alphaModFix/>
          </a:blip>
          <a:stretch>
            <a:fillRect/>
          </a:stretch>
        </p:blipFill>
        <p:spPr>
          <a:xfrm>
            <a:off x="6576599" y="1147699"/>
            <a:ext cx="1593199" cy="326877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app examples</a:t>
            </a:r>
          </a:p>
        </p:txBody>
      </p:sp>
      <p:sp>
        <p:nvSpPr>
          <p:cNvPr id="273" name="Shape 27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grpSp>
        <p:nvGrpSpPr>
          <p:cNvPr id="274" name="Shape 274"/>
          <p:cNvGrpSpPr/>
          <p:nvPr/>
        </p:nvGrpSpPr>
        <p:grpSpPr>
          <a:xfrm>
            <a:off x="557491" y="1163376"/>
            <a:ext cx="1617000" cy="2890775"/>
            <a:chOff x="2640474" y="1166674"/>
            <a:chExt cx="1617000" cy="2890775"/>
          </a:xfrm>
        </p:grpSpPr>
        <p:pic>
          <p:nvPicPr>
            <p:cNvPr id="275" name="Shape 275"/>
            <p:cNvPicPr preferRelativeResize="0"/>
            <p:nvPr/>
          </p:nvPicPr>
          <p:blipFill>
            <a:blip r:embed="rId3">
              <a:alphaModFix/>
            </a:blip>
            <a:stretch>
              <a:fillRect/>
            </a:stretch>
          </p:blipFill>
          <p:spPr>
            <a:xfrm>
              <a:off x="2731620" y="1166674"/>
              <a:ext cx="1434674" cy="2524774"/>
            </a:xfrm>
            <a:prstGeom prst="rect">
              <a:avLst/>
            </a:prstGeom>
            <a:noFill/>
            <a:ln>
              <a:noFill/>
            </a:ln>
          </p:spPr>
        </p:pic>
        <p:sp>
          <p:nvSpPr>
            <p:cNvPr id="276" name="Shape 276"/>
            <p:cNvSpPr txBox="1"/>
            <p:nvPr/>
          </p:nvSpPr>
          <p:spPr>
            <a:xfrm>
              <a:off x="2640474" y="3615250"/>
              <a:ext cx="1617000" cy="442200"/>
            </a:xfrm>
            <a:prstGeom prst="rect">
              <a:avLst/>
            </a:prstGeom>
            <a:noFill/>
            <a:ln>
              <a:noFill/>
            </a:ln>
          </p:spPr>
          <p:txBody>
            <a:bodyPr lIns="91425" tIns="91425" rIns="91425" bIns="91425" anchor="t" anchorCtr="0">
              <a:noAutofit/>
            </a:bodyPr>
            <a:lstStyle/>
            <a:p>
              <a:pPr lvl="0" algn="ctr" rtl="0">
                <a:spcBef>
                  <a:spcPts val="0"/>
                </a:spcBef>
                <a:buNone/>
              </a:pPr>
              <a:r>
                <a:rPr lang="en" sz="2400"/>
                <a:t>Pandora</a:t>
              </a:r>
            </a:p>
          </p:txBody>
        </p:sp>
      </p:grpSp>
      <p:grpSp>
        <p:nvGrpSpPr>
          <p:cNvPr id="277" name="Shape 277"/>
          <p:cNvGrpSpPr/>
          <p:nvPr/>
        </p:nvGrpSpPr>
        <p:grpSpPr>
          <a:xfrm>
            <a:off x="3564083" y="1163376"/>
            <a:ext cx="2045100" cy="2930156"/>
            <a:chOff x="4568104" y="1268075"/>
            <a:chExt cx="2045100" cy="2930156"/>
          </a:xfrm>
        </p:grpSpPr>
        <p:pic>
          <p:nvPicPr>
            <p:cNvPr id="278" name="Shape 278"/>
            <p:cNvPicPr preferRelativeResize="0"/>
            <p:nvPr/>
          </p:nvPicPr>
          <p:blipFill>
            <a:blip r:embed="rId4">
              <a:alphaModFix/>
            </a:blip>
            <a:stretch>
              <a:fillRect/>
            </a:stretch>
          </p:blipFill>
          <p:spPr>
            <a:xfrm>
              <a:off x="4774374" y="1268075"/>
              <a:ext cx="1531024" cy="2567925"/>
            </a:xfrm>
            <a:prstGeom prst="rect">
              <a:avLst/>
            </a:prstGeom>
            <a:noFill/>
            <a:ln>
              <a:noFill/>
            </a:ln>
          </p:spPr>
        </p:pic>
        <p:sp>
          <p:nvSpPr>
            <p:cNvPr id="279" name="Shape 279"/>
            <p:cNvSpPr txBox="1"/>
            <p:nvPr/>
          </p:nvSpPr>
          <p:spPr>
            <a:xfrm>
              <a:off x="4568104" y="3756031"/>
              <a:ext cx="2045100" cy="442200"/>
            </a:xfrm>
            <a:prstGeom prst="rect">
              <a:avLst/>
            </a:prstGeom>
            <a:noFill/>
            <a:ln>
              <a:noFill/>
            </a:ln>
          </p:spPr>
          <p:txBody>
            <a:bodyPr lIns="91425" tIns="91425" rIns="91425" bIns="91425" anchor="t" anchorCtr="0">
              <a:noAutofit/>
            </a:bodyPr>
            <a:lstStyle/>
            <a:p>
              <a:pPr lvl="0" algn="ctr" rtl="0">
                <a:spcBef>
                  <a:spcPts val="0"/>
                </a:spcBef>
                <a:buNone/>
              </a:pPr>
              <a:r>
                <a:rPr lang="en" sz="2400"/>
                <a:t>Pokemon GO</a:t>
              </a:r>
            </a:p>
          </p:txBody>
        </p:sp>
      </p:grpSp>
      <p:grpSp>
        <p:nvGrpSpPr>
          <p:cNvPr id="280" name="Shape 280"/>
          <p:cNvGrpSpPr/>
          <p:nvPr/>
        </p:nvGrpSpPr>
        <p:grpSpPr>
          <a:xfrm>
            <a:off x="6998775" y="1163376"/>
            <a:ext cx="1979700" cy="3128923"/>
            <a:chOff x="6922575" y="1059015"/>
            <a:chExt cx="1979700" cy="3128923"/>
          </a:xfrm>
        </p:grpSpPr>
        <p:pic>
          <p:nvPicPr>
            <p:cNvPr id="281" name="Shape 281"/>
            <p:cNvPicPr preferRelativeResize="0"/>
            <p:nvPr/>
          </p:nvPicPr>
          <p:blipFill>
            <a:blip r:embed="rId5">
              <a:alphaModFix/>
            </a:blip>
            <a:stretch>
              <a:fillRect/>
            </a:stretch>
          </p:blipFill>
          <p:spPr>
            <a:xfrm>
              <a:off x="7195327" y="1059015"/>
              <a:ext cx="1301549" cy="2631899"/>
            </a:xfrm>
            <a:prstGeom prst="rect">
              <a:avLst/>
            </a:prstGeom>
            <a:noFill/>
            <a:ln>
              <a:noFill/>
            </a:ln>
          </p:spPr>
        </p:pic>
        <p:sp>
          <p:nvSpPr>
            <p:cNvPr id="282" name="Shape 282"/>
            <p:cNvSpPr txBox="1"/>
            <p:nvPr/>
          </p:nvSpPr>
          <p:spPr>
            <a:xfrm>
              <a:off x="6922575" y="3615239"/>
              <a:ext cx="1979700" cy="572700"/>
            </a:xfrm>
            <a:prstGeom prst="rect">
              <a:avLst/>
            </a:prstGeom>
            <a:noFill/>
            <a:ln>
              <a:noFill/>
            </a:ln>
          </p:spPr>
          <p:txBody>
            <a:bodyPr lIns="91425" tIns="91425" rIns="91425" bIns="91425" anchor="t" anchorCtr="0">
              <a:noAutofit/>
            </a:bodyPr>
            <a:lstStyle/>
            <a:p>
              <a:pPr lvl="0" algn="ctr" rtl="0">
                <a:spcBef>
                  <a:spcPts val="0"/>
                </a:spcBef>
                <a:buNone/>
              </a:pPr>
              <a:r>
                <a:rPr lang="en" sz="2400"/>
                <a:t>Facebook</a:t>
              </a:r>
              <a:br>
                <a:rPr lang="en" sz="2400"/>
              </a:br>
              <a:r>
                <a:rPr lang="en" sz="2400"/>
                <a:t>Messenger</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Software Developer Kit (SDK)</a:t>
            </a:r>
          </a:p>
        </p:txBody>
      </p:sp>
      <p:sp>
        <p:nvSpPr>
          <p:cNvPr id="288" name="Shape 288"/>
          <p:cNvSpPr txBox="1">
            <a:spLocks noGrp="1"/>
          </p:cNvSpPr>
          <p:nvPr>
            <p:ph type="body" idx="1"/>
          </p:nvPr>
        </p:nvSpPr>
        <p:spPr>
          <a:xfrm>
            <a:off x="311700" y="10000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Development tools (debugger, monitors, editors)</a:t>
            </a:r>
          </a:p>
          <a:p>
            <a:pPr marL="457200" lvl="0" indent="-228600" rtl="0">
              <a:spcBef>
                <a:spcPts val="0"/>
              </a:spcBef>
              <a:buChar char="●"/>
            </a:pPr>
            <a:r>
              <a:rPr lang="en" dirty="0"/>
              <a:t>Libraries (maps, wearables)</a:t>
            </a:r>
          </a:p>
          <a:p>
            <a:pPr marL="457200" lvl="0" indent="-228600" rtl="0">
              <a:spcBef>
                <a:spcPts val="0"/>
              </a:spcBef>
              <a:buChar char="●"/>
            </a:pPr>
            <a:r>
              <a:rPr lang="en" dirty="0"/>
              <a:t>Virtual devices (emulators)</a:t>
            </a:r>
          </a:p>
          <a:p>
            <a:pPr marL="457200" lvl="0" indent="-228600" rtl="0">
              <a:spcBef>
                <a:spcPts val="0"/>
              </a:spcBef>
              <a:buChar char="●"/>
            </a:pPr>
            <a:r>
              <a:rPr lang="en" dirty="0"/>
              <a:t>Documentation (developers.android.com)</a:t>
            </a:r>
          </a:p>
          <a:p>
            <a:pPr marL="457200" lvl="0" indent="-228600" rtl="0">
              <a:spcBef>
                <a:spcPts val="0"/>
              </a:spcBef>
              <a:buChar char="●"/>
            </a:pPr>
            <a:r>
              <a:rPr lang="en" dirty="0"/>
              <a:t>Sample code</a:t>
            </a:r>
          </a:p>
        </p:txBody>
      </p:sp>
      <p:sp>
        <p:nvSpPr>
          <p:cNvPr id="289" name="Shape 28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Android Studio</a:t>
            </a:r>
          </a:p>
        </p:txBody>
      </p:sp>
      <p:sp>
        <p:nvSpPr>
          <p:cNvPr id="295" name="Shape 29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pic>
        <p:nvPicPr>
          <p:cNvPr id="296" name="Shape 296"/>
          <p:cNvPicPr preferRelativeResize="0"/>
          <p:nvPr/>
        </p:nvPicPr>
        <p:blipFill>
          <a:blip r:embed="rId3">
            <a:alphaModFix/>
          </a:blip>
          <a:stretch>
            <a:fillRect/>
          </a:stretch>
        </p:blipFill>
        <p:spPr>
          <a:xfrm>
            <a:off x="60250" y="1042874"/>
            <a:ext cx="4618549" cy="3509949"/>
          </a:xfrm>
          <a:prstGeom prst="rect">
            <a:avLst/>
          </a:prstGeom>
          <a:noFill/>
          <a:ln>
            <a:noFill/>
          </a:ln>
        </p:spPr>
      </p:pic>
      <p:sp>
        <p:nvSpPr>
          <p:cNvPr id="297" name="Shape 297"/>
          <p:cNvSpPr txBox="1"/>
          <p:nvPr/>
        </p:nvSpPr>
        <p:spPr>
          <a:xfrm>
            <a:off x="4947725" y="1175000"/>
            <a:ext cx="3998700" cy="3245700"/>
          </a:xfrm>
          <a:prstGeom prst="rect">
            <a:avLst/>
          </a:prstGeom>
          <a:noFill/>
          <a:ln>
            <a:noFill/>
          </a:ln>
        </p:spPr>
        <p:txBody>
          <a:bodyPr lIns="91425" tIns="91425" rIns="91425" bIns="91425" anchor="t" anchorCtr="0">
            <a:noAutofit/>
          </a:bodyPr>
          <a:lstStyle/>
          <a:p>
            <a:pPr marL="457200" lvl="0" indent="-381000" rtl="0">
              <a:spcBef>
                <a:spcPts val="0"/>
              </a:spcBef>
              <a:buSzPct val="100000"/>
              <a:buChar char="●"/>
            </a:pPr>
            <a:r>
              <a:rPr lang="en" sz="2400" u="sng">
                <a:solidFill>
                  <a:schemeClr val="hlink"/>
                </a:solidFill>
                <a:hlinkClick r:id="rId4"/>
              </a:rPr>
              <a:t>Official Android IDE</a:t>
            </a:r>
          </a:p>
          <a:p>
            <a:pPr marL="457200" lvl="0" indent="-381000" rtl="0">
              <a:spcBef>
                <a:spcPts val="0"/>
              </a:spcBef>
              <a:buSzPct val="100000"/>
              <a:buChar char="●"/>
            </a:pPr>
            <a:r>
              <a:rPr lang="en" sz="2400"/>
              <a:t>Develop, run, debug, test, and package apps</a:t>
            </a:r>
          </a:p>
          <a:p>
            <a:pPr marL="457200" lvl="0" indent="-381000" rtl="0">
              <a:spcBef>
                <a:spcPts val="0"/>
              </a:spcBef>
              <a:buSzPct val="100000"/>
              <a:buChar char="●"/>
            </a:pPr>
            <a:r>
              <a:rPr lang="en" sz="2400"/>
              <a:t>Monitors and performance tools</a:t>
            </a:r>
          </a:p>
          <a:p>
            <a:pPr marL="457200" lvl="0" indent="-381000" rtl="0">
              <a:spcBef>
                <a:spcPts val="0"/>
              </a:spcBef>
              <a:buSzPct val="100000"/>
              <a:buChar char="●"/>
            </a:pPr>
            <a:r>
              <a:rPr lang="en" sz="2400"/>
              <a:t>Virtual devices</a:t>
            </a:r>
          </a:p>
          <a:p>
            <a:pPr marL="457200" lvl="0" indent="-381000" rtl="0">
              <a:spcBef>
                <a:spcPts val="0"/>
              </a:spcBef>
              <a:buSzPct val="100000"/>
              <a:buChar char="●"/>
            </a:pPr>
            <a:r>
              <a:rPr lang="en" sz="2400"/>
              <a:t>Project views</a:t>
            </a:r>
          </a:p>
          <a:p>
            <a:pPr marL="457200" lvl="0" indent="-381000" rtl="0">
              <a:spcBef>
                <a:spcPts val="0"/>
              </a:spcBef>
              <a:buSzPct val="100000"/>
              <a:buChar char="●"/>
            </a:pPr>
            <a:r>
              <a:rPr lang="en" sz="2400"/>
              <a:t>Visual layout editor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Google Play store</a:t>
            </a:r>
          </a:p>
        </p:txBody>
      </p:sp>
      <p:sp>
        <p:nvSpPr>
          <p:cNvPr id="303" name="Shape 303"/>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r>
              <a:rPr lang="en"/>
              <a:t>Publish apps through </a:t>
            </a:r>
            <a:r>
              <a:rPr lang="en" u="sng">
                <a:solidFill>
                  <a:schemeClr val="hlink"/>
                </a:solidFill>
                <a:hlinkClick r:id="rId3"/>
              </a:rPr>
              <a:t>Google Play</a:t>
            </a:r>
            <a:r>
              <a:rPr lang="en"/>
              <a:t> store:</a:t>
            </a:r>
          </a:p>
          <a:p>
            <a:pPr marL="457200" lvl="0" indent="-228600" rtl="0">
              <a:spcBef>
                <a:spcPts val="0"/>
              </a:spcBef>
              <a:buChar char="●"/>
            </a:pPr>
            <a:r>
              <a:rPr lang="en"/>
              <a:t>Official app store for Android</a:t>
            </a:r>
          </a:p>
          <a:p>
            <a:pPr marL="457200" lvl="0" indent="-228600" rtl="0">
              <a:spcBef>
                <a:spcPts val="0"/>
              </a:spcBef>
              <a:buChar char="●"/>
            </a:pPr>
            <a:r>
              <a:rPr lang="en"/>
              <a:t>Digital distribution service operated by Google</a:t>
            </a:r>
          </a:p>
        </p:txBody>
      </p:sp>
      <p:sp>
        <p:nvSpPr>
          <p:cNvPr id="304" name="Shape 3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pic>
        <p:nvPicPr>
          <p:cNvPr id="305" name="Shape 305"/>
          <p:cNvPicPr preferRelativeResize="0"/>
          <p:nvPr/>
        </p:nvPicPr>
        <p:blipFill>
          <a:blip r:embed="rId4">
            <a:alphaModFix/>
          </a:blip>
          <a:stretch>
            <a:fillRect/>
          </a:stretch>
        </p:blipFill>
        <p:spPr>
          <a:xfrm>
            <a:off x="7462730" y="3212450"/>
            <a:ext cx="1169400" cy="11712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ctrTitle"/>
          </p:nvPr>
        </p:nvSpPr>
        <p:spPr>
          <a:xfrm>
            <a:off x="311708" y="778192"/>
            <a:ext cx="8520600" cy="2052600"/>
          </a:xfrm>
          <a:prstGeom prst="rect">
            <a:avLst/>
          </a:prstGeom>
        </p:spPr>
        <p:txBody>
          <a:bodyPr lIns="91425" tIns="91425" rIns="91425" bIns="91425" anchor="b" anchorCtr="0">
            <a:noAutofit/>
          </a:bodyPr>
          <a:lstStyle/>
          <a:p>
            <a:pPr lvl="0" rtl="0">
              <a:spcBef>
                <a:spcPts val="0"/>
              </a:spcBef>
              <a:buNone/>
            </a:pPr>
            <a:r>
              <a:rPr lang="en"/>
              <a:t>Android Platform Architecture</a:t>
            </a:r>
          </a:p>
        </p:txBody>
      </p:sp>
      <p:sp>
        <p:nvSpPr>
          <p:cNvPr id="311" name="Shape 31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312" name="Shape 312"/>
          <p:cNvSpPr txBox="1"/>
          <p:nvPr/>
        </p:nvSpPr>
        <p:spPr>
          <a:xfrm>
            <a:off x="5603150" y="46179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lvl="0" rtl="0">
              <a:spcBef>
                <a:spcPts val="0"/>
              </a:spcBef>
              <a:buNone/>
            </a:pPr>
            <a:r>
              <a:rPr lang="en"/>
              <a:t>Android stack</a:t>
            </a:r>
          </a:p>
        </p:txBody>
      </p:sp>
      <p:sp>
        <p:nvSpPr>
          <p:cNvPr id="318" name="Shape 31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pic>
        <p:nvPicPr>
          <p:cNvPr id="319" name="Shape 319"/>
          <p:cNvPicPr preferRelativeResize="0"/>
          <p:nvPr/>
        </p:nvPicPr>
        <p:blipFill>
          <a:blip r:embed="rId3">
            <a:alphaModFix/>
          </a:blip>
          <a:stretch>
            <a:fillRect/>
          </a:stretch>
        </p:blipFill>
        <p:spPr>
          <a:xfrm>
            <a:off x="3957000" y="1061150"/>
            <a:ext cx="4669599" cy="3498774"/>
          </a:xfrm>
          <a:prstGeom prst="rect">
            <a:avLst/>
          </a:prstGeom>
          <a:noFill/>
          <a:ln>
            <a:noFill/>
          </a:ln>
        </p:spPr>
      </p:pic>
      <p:sp>
        <p:nvSpPr>
          <p:cNvPr id="320" name="Shape 320"/>
          <p:cNvSpPr txBox="1"/>
          <p:nvPr/>
        </p:nvSpPr>
        <p:spPr>
          <a:xfrm>
            <a:off x="40225" y="1241525"/>
            <a:ext cx="3771900" cy="2979300"/>
          </a:xfrm>
          <a:prstGeom prst="rect">
            <a:avLst/>
          </a:prstGeom>
          <a:noFill/>
          <a:ln>
            <a:noFill/>
          </a:ln>
        </p:spPr>
        <p:txBody>
          <a:bodyPr lIns="91425" tIns="91425" rIns="91425" bIns="91425" anchor="t" anchorCtr="0">
            <a:noAutofit/>
          </a:bodyPr>
          <a:lstStyle/>
          <a:p>
            <a:pPr marL="457200" lvl="0" indent="-381000" rtl="0">
              <a:spcBef>
                <a:spcPts val="0"/>
              </a:spcBef>
              <a:buSzPct val="100000"/>
              <a:buAutoNum type="arabicPeriod"/>
            </a:pPr>
            <a:r>
              <a:rPr lang="en" sz="2400"/>
              <a:t>System and user apps</a:t>
            </a:r>
          </a:p>
          <a:p>
            <a:pPr marL="457200" lvl="0" indent="-381000" rtl="0">
              <a:spcBef>
                <a:spcPts val="0"/>
              </a:spcBef>
              <a:buSzPct val="100000"/>
              <a:buAutoNum type="arabicPeriod"/>
            </a:pPr>
            <a:r>
              <a:rPr lang="en" sz="2400"/>
              <a:t>Android OS API in Java framework</a:t>
            </a:r>
          </a:p>
          <a:p>
            <a:pPr marL="457200" lvl="0" indent="-381000" rtl="0">
              <a:spcBef>
                <a:spcPts val="0"/>
              </a:spcBef>
              <a:buSzPct val="100000"/>
              <a:buAutoNum type="arabicPeriod"/>
            </a:pPr>
            <a:r>
              <a:rPr lang="en" sz="2400"/>
              <a:t>Expose native APIs; run apps</a:t>
            </a:r>
          </a:p>
          <a:p>
            <a:pPr marL="457200" lvl="0" indent="-381000" rtl="0">
              <a:spcBef>
                <a:spcPts val="0"/>
              </a:spcBef>
              <a:buSzPct val="100000"/>
              <a:buAutoNum type="arabicPeriod"/>
            </a:pPr>
            <a:r>
              <a:rPr lang="en" sz="2400"/>
              <a:t>Expose device hardware capabilities</a:t>
            </a:r>
          </a:p>
          <a:p>
            <a:pPr marL="457200" lvl="0" indent="-381000" rtl="0">
              <a:spcBef>
                <a:spcPts val="0"/>
              </a:spcBef>
              <a:buSzPct val="100000"/>
              <a:buAutoNum type="arabicPeriod"/>
            </a:pPr>
            <a:r>
              <a:rPr lang="en" sz="2400"/>
              <a:t>Linux Kernel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ctrTitle"/>
          </p:nvPr>
        </p:nvSpPr>
        <p:spPr>
          <a:xfrm>
            <a:off x="311708" y="778192"/>
            <a:ext cx="8520600" cy="2052600"/>
          </a:xfrm>
          <a:prstGeom prst="rect">
            <a:avLst/>
          </a:prstGeom>
        </p:spPr>
        <p:txBody>
          <a:bodyPr lIns="91425" tIns="91425" rIns="91425" bIns="91425" anchor="b" anchorCtr="0">
            <a:noAutofit/>
          </a:bodyPr>
          <a:lstStyle/>
          <a:p>
            <a:pPr lvl="0" rtl="0">
              <a:spcBef>
                <a:spcPts val="0"/>
              </a:spcBef>
              <a:buNone/>
            </a:pPr>
            <a:r>
              <a:rPr lang="id-ID" dirty="0" smtClean="0"/>
              <a:t>All About Lecture</a:t>
            </a:r>
            <a:endParaRPr lang="en" dirty="0"/>
          </a:p>
        </p:txBody>
      </p:sp>
      <p:sp>
        <p:nvSpPr>
          <p:cNvPr id="237" name="Shape 23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a:t>
            </a:fld>
            <a:endParaRPr lang="en"/>
          </a:p>
        </p:txBody>
      </p:sp>
      <p:sp>
        <p:nvSpPr>
          <p:cNvPr id="238" name="Shape 238"/>
          <p:cNvSpPr txBox="1"/>
          <p:nvPr/>
        </p:nvSpPr>
        <p:spPr>
          <a:xfrm>
            <a:off x="5603150" y="46179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System and user apps</a:t>
            </a:r>
          </a:p>
        </p:txBody>
      </p:sp>
      <p:sp>
        <p:nvSpPr>
          <p:cNvPr id="326" name="Shape 326"/>
          <p:cNvSpPr txBox="1">
            <a:spLocks noGrp="1"/>
          </p:cNvSpPr>
          <p:nvPr>
            <p:ph type="body" idx="1"/>
          </p:nvPr>
        </p:nvSpPr>
        <p:spPr>
          <a:xfrm>
            <a:off x="263450" y="957475"/>
            <a:ext cx="8520600" cy="3416400"/>
          </a:xfrm>
          <a:prstGeom prst="rect">
            <a:avLst/>
          </a:prstGeom>
        </p:spPr>
        <p:txBody>
          <a:bodyPr lIns="91425" tIns="91425" rIns="91425" bIns="91425" anchor="t" anchorCtr="0">
            <a:noAutofit/>
          </a:bodyPr>
          <a:lstStyle/>
          <a:p>
            <a:pPr lvl="0" rtl="0">
              <a:spcBef>
                <a:spcPts val="0"/>
              </a:spcBef>
              <a:buNone/>
            </a:pPr>
            <a:endParaRPr dirty="0"/>
          </a:p>
          <a:p>
            <a:pPr marL="457200" lvl="0" indent="-228600" rtl="0">
              <a:spcBef>
                <a:spcPts val="0"/>
              </a:spcBef>
              <a:buChar char="●"/>
            </a:pPr>
            <a:r>
              <a:rPr lang="en" dirty="0"/>
              <a:t>System apps have no special status</a:t>
            </a:r>
          </a:p>
          <a:p>
            <a:pPr marL="457200" lvl="0" indent="-228600" rtl="0">
              <a:spcBef>
                <a:spcPts val="0"/>
              </a:spcBef>
              <a:buChar char="●"/>
            </a:pPr>
            <a:r>
              <a:rPr lang="en" dirty="0"/>
              <a:t>System apps provide key capabilities to app developers </a:t>
            </a:r>
            <a:br>
              <a:rPr lang="en" dirty="0"/>
            </a:br>
            <a:endParaRPr lang="en" dirty="0"/>
          </a:p>
          <a:p>
            <a:pPr lvl="0" rtl="0">
              <a:spcBef>
                <a:spcPts val="0"/>
              </a:spcBef>
              <a:buNone/>
            </a:pPr>
            <a:r>
              <a:rPr lang="en" dirty="0"/>
              <a:t>Example:</a:t>
            </a:r>
          </a:p>
          <a:p>
            <a:pPr marL="457200" lvl="0" indent="0" rtl="0">
              <a:spcBef>
                <a:spcPts val="0"/>
              </a:spcBef>
              <a:buNone/>
            </a:pPr>
            <a:r>
              <a:rPr lang="en" dirty="0"/>
              <a:t>Your app can use a system app to deliver a SMS message. </a:t>
            </a:r>
          </a:p>
        </p:txBody>
      </p:sp>
      <p:sp>
        <p:nvSpPr>
          <p:cNvPr id="327" name="Shape 32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pic>
        <p:nvPicPr>
          <p:cNvPr id="328" name="Shape 328"/>
          <p:cNvPicPr preferRelativeResize="0"/>
          <p:nvPr/>
        </p:nvPicPr>
        <p:blipFill>
          <a:blip r:embed="rId3">
            <a:alphaModFix/>
          </a:blip>
          <a:stretch>
            <a:fillRect/>
          </a:stretch>
        </p:blipFill>
        <p:spPr>
          <a:xfrm>
            <a:off x="6750075" y="217850"/>
            <a:ext cx="1997399" cy="1490374"/>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Java API Framework</a:t>
            </a:r>
          </a:p>
        </p:txBody>
      </p:sp>
      <p:sp>
        <p:nvSpPr>
          <p:cNvPr id="334" name="Shape 334"/>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r>
              <a:rPr lang="en"/>
              <a:t>The entire feature-set of the Android OS is available to you through APIs written in the Java language. </a:t>
            </a:r>
          </a:p>
          <a:p>
            <a:pPr marL="457200" lvl="0" indent="-228600" rtl="0">
              <a:spcBef>
                <a:spcPts val="0"/>
              </a:spcBef>
              <a:buChar char="●"/>
            </a:pPr>
            <a:r>
              <a:rPr lang="en"/>
              <a:t>View class hierarchy to create UI screens</a:t>
            </a:r>
          </a:p>
          <a:p>
            <a:pPr marL="457200" lvl="0" indent="-228600" rtl="0">
              <a:spcBef>
                <a:spcPts val="0"/>
              </a:spcBef>
              <a:buChar char="●"/>
            </a:pPr>
            <a:r>
              <a:rPr lang="en"/>
              <a:t>Notification manager</a:t>
            </a:r>
          </a:p>
          <a:p>
            <a:pPr marL="457200" lvl="0" indent="-228600" rtl="0">
              <a:spcBef>
                <a:spcPts val="0"/>
              </a:spcBef>
              <a:buChar char="●"/>
            </a:pPr>
            <a:r>
              <a:rPr lang="en"/>
              <a:t>Activity manager for life cycles and navigation</a:t>
            </a:r>
          </a:p>
          <a:p>
            <a:pPr marL="457200" lvl="0" indent="-228600" rtl="0">
              <a:spcBef>
                <a:spcPts val="0"/>
              </a:spcBef>
              <a:buChar char="●"/>
            </a:pPr>
            <a:r>
              <a:rPr lang="en"/>
              <a:t>Content providers to access data from other apps</a:t>
            </a:r>
          </a:p>
        </p:txBody>
      </p:sp>
      <p:sp>
        <p:nvSpPr>
          <p:cNvPr id="335" name="Shape 33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Android runtime</a:t>
            </a:r>
          </a:p>
        </p:txBody>
      </p:sp>
      <p:sp>
        <p:nvSpPr>
          <p:cNvPr id="341" name="Shape 341"/>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endParaRPr dirty="0"/>
          </a:p>
          <a:p>
            <a:pPr lvl="0" rtl="0">
              <a:spcBef>
                <a:spcPts val="0"/>
              </a:spcBef>
              <a:buNone/>
            </a:pPr>
            <a:r>
              <a:rPr lang="en" dirty="0"/>
              <a:t>Each app runs in its own process with its own instance of the Android Runtime. </a:t>
            </a:r>
          </a:p>
        </p:txBody>
      </p:sp>
      <p:sp>
        <p:nvSpPr>
          <p:cNvPr id="342" name="Shape 34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C/C++ libraries</a:t>
            </a:r>
          </a:p>
        </p:txBody>
      </p:sp>
      <p:sp>
        <p:nvSpPr>
          <p:cNvPr id="348" name="Shape 348"/>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buChar char="●"/>
            </a:pPr>
            <a:r>
              <a:rPr lang="en"/>
              <a:t>Core C/C++ Libraries give access to core native Android system components and services.</a:t>
            </a:r>
          </a:p>
        </p:txBody>
      </p:sp>
      <p:sp>
        <p:nvSpPr>
          <p:cNvPr id="349" name="Shape 34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Hardware Abstraction Layer (HAL)</a:t>
            </a:r>
          </a:p>
        </p:txBody>
      </p:sp>
      <p:sp>
        <p:nvSpPr>
          <p:cNvPr id="355" name="Shape 355"/>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buChar char="●"/>
            </a:pPr>
            <a:r>
              <a:rPr lang="en"/>
              <a:t>Standard interfaces that expose device hardware capabilities as libraries</a:t>
            </a:r>
            <a:br>
              <a:rPr lang="en"/>
            </a:br>
            <a:r>
              <a:rPr lang="en"/>
              <a:t/>
            </a:r>
            <a:br>
              <a:rPr lang="en"/>
            </a:br>
            <a:r>
              <a:rPr lang="en"/>
              <a:t>Examples: Camera, bluetooth module</a:t>
            </a:r>
          </a:p>
          <a:p>
            <a:pPr lvl="0" rtl="0">
              <a:spcBef>
                <a:spcPts val="0"/>
              </a:spcBef>
              <a:buNone/>
            </a:pPr>
            <a:endParaRPr/>
          </a:p>
        </p:txBody>
      </p:sp>
      <p:sp>
        <p:nvSpPr>
          <p:cNvPr id="356" name="Shape 35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263450" y="178870"/>
            <a:ext cx="8520600" cy="572700"/>
          </a:xfrm>
          <a:prstGeom prst="rect">
            <a:avLst/>
          </a:prstGeom>
        </p:spPr>
        <p:txBody>
          <a:bodyPr lIns="91425" tIns="91425" rIns="91425" bIns="91425" anchor="t" anchorCtr="0">
            <a:noAutofit/>
          </a:bodyPr>
          <a:lstStyle/>
          <a:p>
            <a:pPr lvl="0" rtl="0">
              <a:spcBef>
                <a:spcPts val="0"/>
              </a:spcBef>
              <a:buNone/>
            </a:pPr>
            <a:r>
              <a:rPr lang="en"/>
              <a:t>Linux Kernel</a:t>
            </a:r>
          </a:p>
        </p:txBody>
      </p:sp>
      <p:sp>
        <p:nvSpPr>
          <p:cNvPr id="362" name="Shape 362"/>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buChar char="●"/>
            </a:pPr>
            <a:r>
              <a:rPr lang="en"/>
              <a:t>Threading and low-level memory management</a:t>
            </a:r>
          </a:p>
          <a:p>
            <a:pPr marL="457200" lvl="0" indent="-228600" rtl="0">
              <a:spcBef>
                <a:spcPts val="0"/>
              </a:spcBef>
              <a:buChar char="●"/>
            </a:pPr>
            <a:r>
              <a:rPr lang="en"/>
              <a:t>Security features</a:t>
            </a:r>
          </a:p>
          <a:p>
            <a:pPr marL="457200" lvl="0" indent="-228600" rtl="0">
              <a:spcBef>
                <a:spcPts val="0"/>
              </a:spcBef>
              <a:buChar char="●"/>
            </a:pPr>
            <a:r>
              <a:rPr lang="en"/>
              <a:t>Drivers</a:t>
            </a:r>
          </a:p>
          <a:p>
            <a:pPr lvl="0" rtl="0">
              <a:spcBef>
                <a:spcPts val="0"/>
              </a:spcBef>
              <a:buNone/>
            </a:pPr>
            <a:endParaRPr/>
          </a:p>
        </p:txBody>
      </p:sp>
      <p:sp>
        <p:nvSpPr>
          <p:cNvPr id="363" name="Shape 36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Android versions</a:t>
            </a:r>
          </a:p>
        </p:txBody>
      </p:sp>
      <p:sp>
        <p:nvSpPr>
          <p:cNvPr id="369" name="Shape 369"/>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graphicFrame>
        <p:nvGraphicFramePr>
          <p:cNvPr id="370" name="Shape 370"/>
          <p:cNvGraphicFramePr/>
          <p:nvPr>
            <p:extLst>
              <p:ext uri="{D42A27DB-BD31-4B8C-83A1-F6EECF244321}">
                <p14:modId xmlns:p14="http://schemas.microsoft.com/office/powerpoint/2010/main" val="1560782730"/>
              </p:ext>
            </p:extLst>
          </p:nvPr>
        </p:nvGraphicFramePr>
        <p:xfrm>
          <a:off x="95975" y="1024225"/>
          <a:ext cx="6276750" cy="3657360"/>
        </p:xfrm>
        <a:graphic>
          <a:graphicData uri="http://schemas.openxmlformats.org/drawingml/2006/table">
            <a:tbl>
              <a:tblPr>
                <a:noFill/>
                <a:tableStyleId>{3D500E0B-D76C-491F-A24A-9049A91FCD41}</a:tableStyleId>
              </a:tblPr>
              <a:tblGrid>
                <a:gridCol w="2428600">
                  <a:extLst>
                    <a:ext uri="{9D8B030D-6E8A-4147-A177-3AD203B41FA5}">
                      <a16:colId xmlns:a16="http://schemas.microsoft.com/office/drawing/2014/main" val="20000"/>
                    </a:ext>
                  </a:extLst>
                </a:gridCol>
                <a:gridCol w="1317775">
                  <a:extLst>
                    <a:ext uri="{9D8B030D-6E8A-4147-A177-3AD203B41FA5}">
                      <a16:colId xmlns:a16="http://schemas.microsoft.com/office/drawing/2014/main" val="20001"/>
                    </a:ext>
                  </a:extLst>
                </a:gridCol>
                <a:gridCol w="1274750">
                  <a:extLst>
                    <a:ext uri="{9D8B030D-6E8A-4147-A177-3AD203B41FA5}">
                      <a16:colId xmlns:a16="http://schemas.microsoft.com/office/drawing/2014/main" val="20002"/>
                    </a:ext>
                  </a:extLst>
                </a:gridCol>
                <a:gridCol w="1255625">
                  <a:extLst>
                    <a:ext uri="{9D8B030D-6E8A-4147-A177-3AD203B41FA5}">
                      <a16:colId xmlns:a16="http://schemas.microsoft.com/office/drawing/2014/main" val="20003"/>
                    </a:ext>
                  </a:extLst>
                </a:gridCol>
              </a:tblGrid>
              <a:tr h="446850">
                <a:tc>
                  <a:txBody>
                    <a:bodyPr/>
                    <a:lstStyle/>
                    <a:p>
                      <a:pPr lvl="0">
                        <a:spcBef>
                          <a:spcPts val="0"/>
                        </a:spcBef>
                        <a:buNone/>
                      </a:pPr>
                      <a:r>
                        <a:rPr lang="en" sz="1800" b="1" dirty="0"/>
                        <a:t>Codename</a:t>
                      </a:r>
                    </a:p>
                  </a:txBody>
                  <a:tcPr marL="91425" marR="91425" marT="91425" marB="91425">
                    <a:solidFill>
                      <a:schemeClr val="bg2">
                        <a:lumMod val="20000"/>
                        <a:lumOff val="80000"/>
                      </a:schemeClr>
                    </a:solidFill>
                  </a:tcPr>
                </a:tc>
                <a:tc>
                  <a:txBody>
                    <a:bodyPr/>
                    <a:lstStyle/>
                    <a:p>
                      <a:pPr lvl="0" rtl="0">
                        <a:spcBef>
                          <a:spcPts val="0"/>
                        </a:spcBef>
                        <a:buNone/>
                      </a:pPr>
                      <a:r>
                        <a:rPr lang="en" sz="1800" b="1" dirty="0"/>
                        <a:t>Version</a:t>
                      </a:r>
                    </a:p>
                  </a:txBody>
                  <a:tcPr marL="91425" marR="91425" marT="91425" marB="91425">
                    <a:solidFill>
                      <a:schemeClr val="bg2">
                        <a:lumMod val="20000"/>
                        <a:lumOff val="80000"/>
                      </a:schemeClr>
                    </a:solidFill>
                  </a:tcPr>
                </a:tc>
                <a:tc>
                  <a:txBody>
                    <a:bodyPr/>
                    <a:lstStyle/>
                    <a:p>
                      <a:pPr lvl="0">
                        <a:spcBef>
                          <a:spcPts val="0"/>
                        </a:spcBef>
                        <a:buNone/>
                      </a:pPr>
                      <a:r>
                        <a:rPr lang="en" sz="1800" b="1" dirty="0"/>
                        <a:t>Released</a:t>
                      </a:r>
                    </a:p>
                  </a:txBody>
                  <a:tcPr marL="91425" marR="91425" marT="91425" marB="91425">
                    <a:solidFill>
                      <a:schemeClr val="bg2">
                        <a:lumMod val="20000"/>
                        <a:lumOff val="80000"/>
                      </a:schemeClr>
                    </a:solidFill>
                  </a:tcPr>
                </a:tc>
                <a:tc>
                  <a:txBody>
                    <a:bodyPr/>
                    <a:lstStyle/>
                    <a:p>
                      <a:pPr lvl="0" rtl="0">
                        <a:spcBef>
                          <a:spcPts val="0"/>
                        </a:spcBef>
                        <a:buNone/>
                      </a:pPr>
                      <a:r>
                        <a:rPr lang="en" sz="1800" b="1" dirty="0"/>
                        <a:t>API Level</a:t>
                      </a:r>
                    </a:p>
                  </a:txBody>
                  <a:tcPr marL="91425" marR="91425" marT="91425" marB="91425">
                    <a:solidFill>
                      <a:schemeClr val="bg2">
                        <a:lumMod val="20000"/>
                        <a:lumOff val="80000"/>
                      </a:schemeClr>
                    </a:solidFill>
                  </a:tcPr>
                </a:tc>
                <a:extLst>
                  <a:ext uri="{0D108BD9-81ED-4DB2-BD59-A6C34878D82A}">
                    <a16:rowId xmlns:a16="http://schemas.microsoft.com/office/drawing/2014/main" val="10000"/>
                  </a:ext>
                </a:extLst>
              </a:tr>
              <a:tr h="446850">
                <a:tc>
                  <a:txBody>
                    <a:bodyPr/>
                    <a:lstStyle/>
                    <a:p>
                      <a:pPr lvl="0" rtl="0">
                        <a:spcBef>
                          <a:spcPts val="0"/>
                        </a:spcBef>
                        <a:buNone/>
                      </a:pPr>
                      <a:r>
                        <a:rPr lang="en" sz="1800" b="1" i="1" dirty="0"/>
                        <a:t>Jelly Bean</a:t>
                      </a:r>
                    </a:p>
                  </a:txBody>
                  <a:tcPr marL="91425" marR="91425" marT="91425" marB="91425"/>
                </a:tc>
                <a:tc>
                  <a:txBody>
                    <a:bodyPr/>
                    <a:lstStyle/>
                    <a:p>
                      <a:pPr lvl="0" rtl="0">
                        <a:spcBef>
                          <a:spcPts val="0"/>
                        </a:spcBef>
                        <a:buNone/>
                      </a:pPr>
                      <a:r>
                        <a:rPr lang="en" sz="1800"/>
                        <a:t>4.1 - 4.3.1</a:t>
                      </a:r>
                    </a:p>
                  </a:txBody>
                  <a:tcPr marL="91425" marR="91425" marT="91425" marB="91425"/>
                </a:tc>
                <a:tc>
                  <a:txBody>
                    <a:bodyPr/>
                    <a:lstStyle/>
                    <a:p>
                      <a:pPr lvl="0" rtl="0">
                        <a:spcBef>
                          <a:spcPts val="0"/>
                        </a:spcBef>
                        <a:buNone/>
                      </a:pPr>
                      <a:r>
                        <a:rPr lang="en" sz="1800"/>
                        <a:t>July 2012</a:t>
                      </a:r>
                    </a:p>
                  </a:txBody>
                  <a:tcPr marL="91425" marR="91425" marT="91425" marB="91425"/>
                </a:tc>
                <a:tc>
                  <a:txBody>
                    <a:bodyPr/>
                    <a:lstStyle/>
                    <a:p>
                      <a:pPr lvl="0" rtl="0">
                        <a:spcBef>
                          <a:spcPts val="0"/>
                        </a:spcBef>
                        <a:buNone/>
                      </a:pPr>
                      <a:r>
                        <a:rPr lang="en" sz="1800"/>
                        <a:t>16 - 18</a:t>
                      </a:r>
                    </a:p>
                  </a:txBody>
                  <a:tcPr marL="91425" marR="91425" marT="91425" marB="91425"/>
                </a:tc>
                <a:extLst>
                  <a:ext uri="{0D108BD9-81ED-4DB2-BD59-A6C34878D82A}">
                    <a16:rowId xmlns:a16="http://schemas.microsoft.com/office/drawing/2014/main" val="10001"/>
                  </a:ext>
                </a:extLst>
              </a:tr>
              <a:tr h="446850">
                <a:tc>
                  <a:txBody>
                    <a:bodyPr/>
                    <a:lstStyle/>
                    <a:p>
                      <a:pPr lvl="0" rtl="0">
                        <a:spcBef>
                          <a:spcPts val="0"/>
                        </a:spcBef>
                        <a:buNone/>
                      </a:pPr>
                      <a:r>
                        <a:rPr lang="en" sz="1800" b="1" i="1"/>
                        <a:t>KitKat</a:t>
                      </a:r>
                    </a:p>
                  </a:txBody>
                  <a:tcPr marL="91425" marR="91425" marT="91425" marB="91425"/>
                </a:tc>
                <a:tc>
                  <a:txBody>
                    <a:bodyPr/>
                    <a:lstStyle/>
                    <a:p>
                      <a:pPr lvl="0" rtl="0">
                        <a:spcBef>
                          <a:spcPts val="0"/>
                        </a:spcBef>
                        <a:buNone/>
                      </a:pPr>
                      <a:r>
                        <a:rPr lang="en" sz="1800" dirty="0"/>
                        <a:t>4.4 - 4.4.4</a:t>
                      </a:r>
                    </a:p>
                  </a:txBody>
                  <a:tcPr marL="91425" marR="91425" marT="91425" marB="91425"/>
                </a:tc>
                <a:tc>
                  <a:txBody>
                    <a:bodyPr/>
                    <a:lstStyle/>
                    <a:p>
                      <a:pPr lvl="0" rtl="0">
                        <a:spcBef>
                          <a:spcPts val="0"/>
                        </a:spcBef>
                        <a:buNone/>
                      </a:pPr>
                      <a:r>
                        <a:rPr lang="en" sz="1800"/>
                        <a:t>Oct 2013</a:t>
                      </a:r>
                    </a:p>
                  </a:txBody>
                  <a:tcPr marL="91425" marR="91425" marT="91425" marB="91425"/>
                </a:tc>
                <a:tc>
                  <a:txBody>
                    <a:bodyPr/>
                    <a:lstStyle/>
                    <a:p>
                      <a:pPr lvl="0" rtl="0">
                        <a:spcBef>
                          <a:spcPts val="0"/>
                        </a:spcBef>
                        <a:buNone/>
                      </a:pPr>
                      <a:r>
                        <a:rPr lang="en" sz="1800"/>
                        <a:t>19 - 20</a:t>
                      </a:r>
                    </a:p>
                  </a:txBody>
                  <a:tcPr marL="91425" marR="91425" marT="91425" marB="91425"/>
                </a:tc>
                <a:extLst>
                  <a:ext uri="{0D108BD9-81ED-4DB2-BD59-A6C34878D82A}">
                    <a16:rowId xmlns:a16="http://schemas.microsoft.com/office/drawing/2014/main" val="10002"/>
                  </a:ext>
                </a:extLst>
              </a:tr>
              <a:tr h="446850">
                <a:tc>
                  <a:txBody>
                    <a:bodyPr/>
                    <a:lstStyle/>
                    <a:p>
                      <a:pPr lvl="0" rtl="0">
                        <a:spcBef>
                          <a:spcPts val="0"/>
                        </a:spcBef>
                        <a:buNone/>
                      </a:pPr>
                      <a:r>
                        <a:rPr lang="en" sz="1800" b="1" i="1"/>
                        <a:t>Lollipop</a:t>
                      </a:r>
                    </a:p>
                  </a:txBody>
                  <a:tcPr marL="91425" marR="91425" marT="91425" marB="91425"/>
                </a:tc>
                <a:tc>
                  <a:txBody>
                    <a:bodyPr/>
                    <a:lstStyle/>
                    <a:p>
                      <a:pPr lvl="0" rtl="0">
                        <a:spcBef>
                          <a:spcPts val="0"/>
                        </a:spcBef>
                        <a:buNone/>
                      </a:pPr>
                      <a:r>
                        <a:rPr lang="en" sz="1800" dirty="0"/>
                        <a:t>5.0 - 5.1.1</a:t>
                      </a:r>
                    </a:p>
                  </a:txBody>
                  <a:tcPr marL="91425" marR="91425" marT="91425" marB="91425"/>
                </a:tc>
                <a:tc>
                  <a:txBody>
                    <a:bodyPr/>
                    <a:lstStyle/>
                    <a:p>
                      <a:pPr lvl="0" rtl="0">
                        <a:spcBef>
                          <a:spcPts val="0"/>
                        </a:spcBef>
                        <a:buNone/>
                      </a:pPr>
                      <a:r>
                        <a:rPr lang="en" sz="1800" dirty="0"/>
                        <a:t>Nov 2014</a:t>
                      </a:r>
                    </a:p>
                  </a:txBody>
                  <a:tcPr marL="91425" marR="91425" marT="91425" marB="91425"/>
                </a:tc>
                <a:tc>
                  <a:txBody>
                    <a:bodyPr/>
                    <a:lstStyle/>
                    <a:p>
                      <a:pPr lvl="0" rtl="0">
                        <a:spcBef>
                          <a:spcPts val="0"/>
                        </a:spcBef>
                        <a:buNone/>
                      </a:pPr>
                      <a:r>
                        <a:rPr lang="en" sz="1800"/>
                        <a:t>21 - 22</a:t>
                      </a:r>
                    </a:p>
                  </a:txBody>
                  <a:tcPr marL="91425" marR="91425" marT="91425" marB="91425"/>
                </a:tc>
                <a:extLst>
                  <a:ext uri="{0D108BD9-81ED-4DB2-BD59-A6C34878D82A}">
                    <a16:rowId xmlns:a16="http://schemas.microsoft.com/office/drawing/2014/main" val="10003"/>
                  </a:ext>
                </a:extLst>
              </a:tr>
              <a:tr h="446850">
                <a:tc>
                  <a:txBody>
                    <a:bodyPr/>
                    <a:lstStyle/>
                    <a:p>
                      <a:pPr lvl="0" rtl="0">
                        <a:spcBef>
                          <a:spcPts val="0"/>
                        </a:spcBef>
                        <a:buNone/>
                      </a:pPr>
                      <a:r>
                        <a:rPr lang="en" sz="1800" b="1" i="1"/>
                        <a:t>Marshmallow</a:t>
                      </a:r>
                    </a:p>
                  </a:txBody>
                  <a:tcPr marL="91425" marR="91425" marT="91425" marB="91425"/>
                </a:tc>
                <a:tc>
                  <a:txBody>
                    <a:bodyPr/>
                    <a:lstStyle/>
                    <a:p>
                      <a:pPr lvl="0" rtl="0">
                        <a:spcBef>
                          <a:spcPts val="0"/>
                        </a:spcBef>
                        <a:buNone/>
                      </a:pPr>
                      <a:r>
                        <a:rPr lang="en" sz="1800"/>
                        <a:t>6.0 - 6.0.1</a:t>
                      </a:r>
                    </a:p>
                  </a:txBody>
                  <a:tcPr marL="91425" marR="91425" marT="91425" marB="91425"/>
                </a:tc>
                <a:tc>
                  <a:txBody>
                    <a:bodyPr/>
                    <a:lstStyle/>
                    <a:p>
                      <a:pPr lvl="0" rtl="0">
                        <a:spcBef>
                          <a:spcPts val="0"/>
                        </a:spcBef>
                        <a:buNone/>
                      </a:pPr>
                      <a:r>
                        <a:rPr lang="en" sz="1800" dirty="0"/>
                        <a:t>Oct 2015</a:t>
                      </a:r>
                    </a:p>
                  </a:txBody>
                  <a:tcPr marL="91425" marR="91425" marT="91425" marB="91425"/>
                </a:tc>
                <a:tc>
                  <a:txBody>
                    <a:bodyPr/>
                    <a:lstStyle/>
                    <a:p>
                      <a:pPr lvl="0" rtl="0">
                        <a:spcBef>
                          <a:spcPts val="0"/>
                        </a:spcBef>
                        <a:buNone/>
                      </a:pPr>
                      <a:r>
                        <a:rPr lang="en" sz="1800"/>
                        <a:t>23</a:t>
                      </a:r>
                    </a:p>
                  </a:txBody>
                  <a:tcPr marL="91425" marR="91425" marT="91425" marB="91425"/>
                </a:tc>
                <a:extLst>
                  <a:ext uri="{0D108BD9-81ED-4DB2-BD59-A6C34878D82A}">
                    <a16:rowId xmlns:a16="http://schemas.microsoft.com/office/drawing/2014/main" val="10004"/>
                  </a:ext>
                </a:extLst>
              </a:tr>
              <a:tr h="446850">
                <a:tc>
                  <a:txBody>
                    <a:bodyPr/>
                    <a:lstStyle/>
                    <a:p>
                      <a:pPr lvl="0" rtl="0">
                        <a:spcBef>
                          <a:spcPts val="0"/>
                        </a:spcBef>
                        <a:buNone/>
                      </a:pPr>
                      <a:r>
                        <a:rPr lang="en" sz="1800" b="1" i="1"/>
                        <a:t>Nougat</a:t>
                      </a:r>
                    </a:p>
                  </a:txBody>
                  <a:tcPr marL="91425" marR="91425" marT="91425" marB="91425"/>
                </a:tc>
                <a:tc>
                  <a:txBody>
                    <a:bodyPr/>
                    <a:lstStyle/>
                    <a:p>
                      <a:pPr lvl="0" rtl="0">
                        <a:spcBef>
                          <a:spcPts val="0"/>
                        </a:spcBef>
                        <a:buNone/>
                      </a:pPr>
                      <a:r>
                        <a:rPr lang="en" sz="1800"/>
                        <a:t>7.0</a:t>
                      </a:r>
                    </a:p>
                  </a:txBody>
                  <a:tcPr marL="91425" marR="91425" marT="91425" marB="91425"/>
                </a:tc>
                <a:tc>
                  <a:txBody>
                    <a:bodyPr/>
                    <a:lstStyle/>
                    <a:p>
                      <a:pPr lvl="0" rtl="0">
                        <a:spcBef>
                          <a:spcPts val="0"/>
                        </a:spcBef>
                        <a:buNone/>
                      </a:pPr>
                      <a:r>
                        <a:rPr lang="en" sz="1800" dirty="0"/>
                        <a:t>Sept 2016</a:t>
                      </a:r>
                    </a:p>
                  </a:txBody>
                  <a:tcPr marL="91425" marR="91425" marT="91425" marB="91425"/>
                </a:tc>
                <a:tc>
                  <a:txBody>
                    <a:bodyPr/>
                    <a:lstStyle/>
                    <a:p>
                      <a:pPr lvl="0" rtl="0">
                        <a:spcBef>
                          <a:spcPts val="0"/>
                        </a:spcBef>
                        <a:buNone/>
                      </a:pPr>
                      <a:r>
                        <a:rPr lang="en" sz="1800" dirty="0"/>
                        <a:t>24</a:t>
                      </a:r>
                    </a:p>
                  </a:txBody>
                  <a:tcPr marL="91425" marR="91425" marT="91425" marB="91425"/>
                </a:tc>
                <a:extLst>
                  <a:ext uri="{0D108BD9-81ED-4DB2-BD59-A6C34878D82A}">
                    <a16:rowId xmlns:a16="http://schemas.microsoft.com/office/drawing/2014/main" val="10005"/>
                  </a:ext>
                </a:extLst>
              </a:tr>
              <a:tr h="446850">
                <a:tc>
                  <a:txBody>
                    <a:bodyPr/>
                    <a:lstStyle/>
                    <a:p>
                      <a:pPr lvl="0" rtl="0">
                        <a:spcBef>
                          <a:spcPts val="0"/>
                        </a:spcBef>
                        <a:buNone/>
                      </a:pPr>
                      <a:r>
                        <a:rPr lang="id-ID" sz="1800" b="1" i="1" dirty="0" smtClean="0"/>
                        <a:t>Orea</a:t>
                      </a:r>
                      <a:endParaRPr lang="en" sz="1800" b="1" i="1" dirty="0"/>
                    </a:p>
                  </a:txBody>
                  <a:tcPr marL="91425" marR="91425" marT="91425" marB="91425"/>
                </a:tc>
                <a:tc>
                  <a:txBody>
                    <a:bodyPr/>
                    <a:lstStyle/>
                    <a:p>
                      <a:pPr lvl="0" rtl="0">
                        <a:spcBef>
                          <a:spcPts val="0"/>
                        </a:spcBef>
                        <a:buNone/>
                      </a:pPr>
                      <a:r>
                        <a:rPr lang="id-ID" sz="1800" dirty="0" smtClean="0"/>
                        <a:t>8.0</a:t>
                      </a:r>
                      <a:endParaRPr lang="en" sz="1800" dirty="0"/>
                    </a:p>
                  </a:txBody>
                  <a:tcPr marL="91425" marR="91425" marT="91425" marB="91425"/>
                </a:tc>
                <a:tc>
                  <a:txBody>
                    <a:bodyPr/>
                    <a:lstStyle/>
                    <a:p>
                      <a:pPr lvl="0" rtl="0">
                        <a:spcBef>
                          <a:spcPts val="0"/>
                        </a:spcBef>
                        <a:buNone/>
                      </a:pPr>
                      <a:r>
                        <a:rPr lang="id-ID" sz="1800" dirty="0" smtClean="0"/>
                        <a:t>Okt 2017</a:t>
                      </a:r>
                      <a:endParaRPr lang="en" sz="1800" dirty="0"/>
                    </a:p>
                  </a:txBody>
                  <a:tcPr marL="91425" marR="91425" marT="91425" marB="91425"/>
                </a:tc>
                <a:tc>
                  <a:txBody>
                    <a:bodyPr/>
                    <a:lstStyle/>
                    <a:p>
                      <a:pPr lvl="0" rtl="0">
                        <a:spcBef>
                          <a:spcPts val="0"/>
                        </a:spcBef>
                        <a:buNone/>
                      </a:pPr>
                      <a:r>
                        <a:rPr lang="id-ID" sz="1800" dirty="0" smtClean="0"/>
                        <a:t>26 - 27</a:t>
                      </a:r>
                      <a:endParaRPr lang="en" sz="1800" dirty="0"/>
                    </a:p>
                  </a:txBody>
                  <a:tcPr marL="91425" marR="91425" marT="91425" marB="91425"/>
                </a:tc>
                <a:extLst>
                  <a:ext uri="{0D108BD9-81ED-4DB2-BD59-A6C34878D82A}">
                    <a16:rowId xmlns:a16="http://schemas.microsoft.com/office/drawing/2014/main" val="10006"/>
                  </a:ext>
                </a:extLst>
              </a:tr>
              <a:tr h="446850">
                <a:tc>
                  <a:txBody>
                    <a:bodyPr/>
                    <a:lstStyle/>
                    <a:p>
                      <a:pPr lvl="0" rtl="0">
                        <a:spcBef>
                          <a:spcPts val="0"/>
                        </a:spcBef>
                        <a:buNone/>
                      </a:pPr>
                      <a:r>
                        <a:rPr lang="id-ID" sz="1800" b="1" i="1" dirty="0" smtClean="0"/>
                        <a:t>Pie</a:t>
                      </a:r>
                      <a:endParaRPr lang="en" sz="1800" b="1" i="1" dirty="0"/>
                    </a:p>
                  </a:txBody>
                  <a:tcPr marL="91425" marR="91425" marT="91425" marB="91425"/>
                </a:tc>
                <a:tc>
                  <a:txBody>
                    <a:bodyPr/>
                    <a:lstStyle/>
                    <a:p>
                      <a:pPr lvl="0" rtl="0">
                        <a:spcBef>
                          <a:spcPts val="0"/>
                        </a:spcBef>
                        <a:buNone/>
                      </a:pPr>
                      <a:r>
                        <a:rPr lang="id-ID" sz="1800" dirty="0" smtClean="0"/>
                        <a:t>9.0</a:t>
                      </a:r>
                      <a:endParaRPr lang="en" sz="1800" dirty="0"/>
                    </a:p>
                  </a:txBody>
                  <a:tcPr marL="91425" marR="91425" marT="91425" marB="91425"/>
                </a:tc>
                <a:tc>
                  <a:txBody>
                    <a:bodyPr/>
                    <a:lstStyle/>
                    <a:p>
                      <a:pPr lvl="0" rtl="0">
                        <a:spcBef>
                          <a:spcPts val="0"/>
                        </a:spcBef>
                        <a:buNone/>
                      </a:pPr>
                      <a:r>
                        <a:rPr lang="id-ID" sz="1800" dirty="0" smtClean="0"/>
                        <a:t>Ags 2018</a:t>
                      </a:r>
                      <a:endParaRPr lang="en" sz="1800" dirty="0"/>
                    </a:p>
                  </a:txBody>
                  <a:tcPr marL="91425" marR="91425" marT="91425" marB="91425"/>
                </a:tc>
                <a:tc>
                  <a:txBody>
                    <a:bodyPr/>
                    <a:lstStyle/>
                    <a:p>
                      <a:pPr lvl="0" rtl="0">
                        <a:spcBef>
                          <a:spcPts val="0"/>
                        </a:spcBef>
                        <a:buNone/>
                      </a:pPr>
                      <a:r>
                        <a:rPr lang="id-ID" sz="1800" dirty="0" smtClean="0"/>
                        <a:t>28</a:t>
                      </a:r>
                      <a:endParaRPr lang="en" sz="1800" dirty="0"/>
                    </a:p>
                  </a:txBody>
                  <a:tcPr marL="91425" marR="91425" marT="91425" marB="91425"/>
                </a:tc>
                <a:extLst>
                  <a:ext uri="{0D108BD9-81ED-4DB2-BD59-A6C34878D82A}">
                    <a16:rowId xmlns:a16="http://schemas.microsoft.com/office/drawing/2014/main" val="10007"/>
                  </a:ext>
                </a:extLst>
              </a:tr>
            </a:tbl>
          </a:graphicData>
        </a:graphic>
      </p:graphicFrame>
      <p:sp>
        <p:nvSpPr>
          <p:cNvPr id="371" name="Shape 371"/>
          <p:cNvSpPr txBox="1"/>
          <p:nvPr/>
        </p:nvSpPr>
        <p:spPr>
          <a:xfrm>
            <a:off x="6471675" y="3154750"/>
            <a:ext cx="2463300" cy="1498500"/>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endParaRPr/>
          </a:p>
          <a:p>
            <a:pPr lvl="0">
              <a:spcBef>
                <a:spcPts val="0"/>
              </a:spcBef>
              <a:buClr>
                <a:schemeClr val="dk1"/>
              </a:buClr>
              <a:buSzPct val="61111"/>
              <a:buFont typeface="Arial"/>
              <a:buNone/>
            </a:pPr>
            <a:r>
              <a:rPr lang="en" sz="1800" u="sng">
                <a:solidFill>
                  <a:schemeClr val="hlink"/>
                </a:solidFill>
                <a:hlinkClick r:id="rId3"/>
              </a:rPr>
              <a:t>Android History</a:t>
            </a:r>
            <a:r>
              <a:rPr lang="en" sz="1800"/>
              <a:t> and  </a:t>
            </a:r>
            <a:r>
              <a:rPr lang="en" sz="1800" u="sng">
                <a:solidFill>
                  <a:schemeClr val="hlink"/>
                </a:solidFill>
                <a:hlinkClick r:id="rId4"/>
              </a:rPr>
              <a:t>Platform Versions</a:t>
            </a:r>
          </a:p>
          <a:p>
            <a:pPr lvl="0" rtl="0">
              <a:spcBef>
                <a:spcPts val="0"/>
              </a:spcBef>
              <a:buClr>
                <a:schemeClr val="dk1"/>
              </a:buClr>
              <a:buSzPct val="61111"/>
              <a:buFont typeface="Arial"/>
              <a:buNone/>
            </a:pPr>
            <a:r>
              <a:rPr lang="en" sz="1800"/>
              <a:t>for more and earlier versions before 2011</a:t>
            </a:r>
          </a:p>
        </p:txBody>
      </p:sp>
      <p:pic>
        <p:nvPicPr>
          <p:cNvPr id="372" name="Shape 372"/>
          <p:cNvPicPr preferRelativeResize="0"/>
          <p:nvPr/>
        </p:nvPicPr>
        <p:blipFill>
          <a:blip r:embed="rId5">
            <a:alphaModFix/>
          </a:blip>
          <a:stretch>
            <a:fillRect/>
          </a:stretch>
        </p:blipFill>
        <p:spPr>
          <a:xfrm>
            <a:off x="4466425" y="35237"/>
            <a:ext cx="4400550" cy="1038225"/>
          </a:xfrm>
          <a:prstGeom prst="rect">
            <a:avLst/>
          </a:prstGeom>
          <a:noFill/>
          <a:ln w="9525" cap="flat" cmpd="sng">
            <a:solidFill>
              <a:srgbClr val="B6D7A8"/>
            </a:solidFill>
            <a:prstDash val="solid"/>
            <a:round/>
            <a:headEnd type="none" w="med" len="med"/>
            <a:tailEnd type="none" w="med" len="me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ctrTitle"/>
          </p:nvPr>
        </p:nvSpPr>
        <p:spPr>
          <a:xfrm>
            <a:off x="311708" y="778192"/>
            <a:ext cx="8520600" cy="2052600"/>
          </a:xfrm>
          <a:prstGeom prst="rect">
            <a:avLst/>
          </a:prstGeom>
        </p:spPr>
        <p:txBody>
          <a:bodyPr lIns="91425" tIns="91425" rIns="91425" bIns="91425" anchor="b" anchorCtr="0">
            <a:noAutofit/>
          </a:bodyPr>
          <a:lstStyle/>
          <a:p>
            <a:pPr lvl="0" rtl="0">
              <a:spcBef>
                <a:spcPts val="0"/>
              </a:spcBef>
              <a:buNone/>
            </a:pPr>
            <a:r>
              <a:rPr lang="en"/>
              <a:t>App Development </a:t>
            </a:r>
          </a:p>
        </p:txBody>
      </p:sp>
      <p:sp>
        <p:nvSpPr>
          <p:cNvPr id="378" name="Shape 378"/>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
        <p:nvSpPr>
          <p:cNvPr id="379" name="Shape 379"/>
          <p:cNvSpPr txBox="1"/>
          <p:nvPr/>
        </p:nvSpPr>
        <p:spPr>
          <a:xfrm>
            <a:off x="5603150" y="46179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What is an Android app?</a:t>
            </a:r>
          </a:p>
        </p:txBody>
      </p:sp>
      <p:sp>
        <p:nvSpPr>
          <p:cNvPr id="385" name="Shape 385"/>
          <p:cNvSpPr txBox="1">
            <a:spLocks noGrp="1"/>
          </p:cNvSpPr>
          <p:nvPr>
            <p:ph type="body" idx="1"/>
          </p:nvPr>
        </p:nvSpPr>
        <p:spPr>
          <a:xfrm>
            <a:off x="311700" y="1076275"/>
            <a:ext cx="8520600" cy="3416400"/>
          </a:xfrm>
          <a:prstGeom prst="rect">
            <a:avLst/>
          </a:prstGeom>
        </p:spPr>
        <p:txBody>
          <a:bodyPr lIns="91425" tIns="91425" rIns="91425" bIns="91425" anchor="t" anchorCtr="0">
            <a:noAutofit/>
          </a:bodyPr>
          <a:lstStyle/>
          <a:p>
            <a:pPr marL="457200" marR="0" lvl="0" indent="-228600" algn="l" rtl="0">
              <a:lnSpc>
                <a:spcPct val="115000"/>
              </a:lnSpc>
              <a:spcBef>
                <a:spcPts val="1000"/>
              </a:spcBef>
              <a:spcAft>
                <a:spcPts val="0"/>
              </a:spcAft>
              <a:buChar char="●"/>
            </a:pPr>
            <a:r>
              <a:rPr lang="en" dirty="0" smtClean="0"/>
              <a:t>One </a:t>
            </a:r>
            <a:r>
              <a:rPr lang="en" dirty="0"/>
              <a:t>or more interactive screens</a:t>
            </a:r>
          </a:p>
          <a:p>
            <a:pPr marL="457200" marR="0" lvl="0" indent="-228600" algn="l" rtl="0">
              <a:lnSpc>
                <a:spcPct val="115000"/>
              </a:lnSpc>
              <a:spcBef>
                <a:spcPts val="1000"/>
              </a:spcBef>
              <a:spcAft>
                <a:spcPts val="0"/>
              </a:spcAft>
              <a:buChar char="●"/>
            </a:pPr>
            <a:r>
              <a:rPr lang="en" dirty="0"/>
              <a:t>Written using </a:t>
            </a:r>
            <a:r>
              <a:rPr lang="en" u="sng" dirty="0">
                <a:solidFill>
                  <a:schemeClr val="hlink"/>
                </a:solidFill>
                <a:hlinkClick r:id="rId3"/>
              </a:rPr>
              <a:t>Java Programming Language</a:t>
            </a:r>
            <a:r>
              <a:rPr lang="en" dirty="0"/>
              <a:t> and </a:t>
            </a:r>
            <a:r>
              <a:rPr lang="en" u="sng" dirty="0">
                <a:solidFill>
                  <a:schemeClr val="hlink"/>
                </a:solidFill>
                <a:hlinkClick r:id="rId4"/>
              </a:rPr>
              <a:t>XML</a:t>
            </a:r>
          </a:p>
          <a:p>
            <a:pPr marL="457200" marR="0" lvl="0" indent="-228600" algn="l" rtl="0">
              <a:lnSpc>
                <a:spcPct val="115000"/>
              </a:lnSpc>
              <a:spcBef>
                <a:spcPts val="1000"/>
              </a:spcBef>
              <a:spcAft>
                <a:spcPts val="0"/>
              </a:spcAft>
              <a:buChar char="●"/>
            </a:pPr>
            <a:r>
              <a:rPr lang="en" dirty="0"/>
              <a:t>Uses the Android Software Development Kit (SDK)</a:t>
            </a:r>
          </a:p>
          <a:p>
            <a:pPr marL="457200" marR="0" lvl="0" indent="-228600" algn="l" rtl="0">
              <a:lnSpc>
                <a:spcPct val="115000"/>
              </a:lnSpc>
              <a:spcBef>
                <a:spcPts val="1000"/>
              </a:spcBef>
              <a:spcAft>
                <a:spcPts val="0"/>
              </a:spcAft>
              <a:buChar char="●"/>
            </a:pPr>
            <a:r>
              <a:rPr lang="en" dirty="0"/>
              <a:t>Uses Android libraries and Android Application Framework</a:t>
            </a:r>
          </a:p>
          <a:p>
            <a:pPr marL="457200" marR="0" lvl="0" indent="-228600" algn="l" rtl="0">
              <a:lnSpc>
                <a:spcPct val="115000"/>
              </a:lnSpc>
              <a:spcBef>
                <a:spcPts val="1000"/>
              </a:spcBef>
              <a:spcAft>
                <a:spcPts val="0"/>
              </a:spcAft>
              <a:buChar char="●"/>
            </a:pPr>
            <a:r>
              <a:rPr lang="en" dirty="0"/>
              <a:t>Executed by Android Runtime Virtual machine (ART)</a:t>
            </a:r>
          </a:p>
        </p:txBody>
      </p:sp>
      <p:sp>
        <p:nvSpPr>
          <p:cNvPr id="386" name="Shape 38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Challenges of Android development</a:t>
            </a:r>
          </a:p>
        </p:txBody>
      </p:sp>
      <p:sp>
        <p:nvSpPr>
          <p:cNvPr id="392" name="Shape 392"/>
          <p:cNvSpPr txBox="1">
            <a:spLocks noGrp="1"/>
          </p:cNvSpPr>
          <p:nvPr>
            <p:ph type="body" idx="1"/>
          </p:nvPr>
        </p:nvSpPr>
        <p:spPr>
          <a:xfrm>
            <a:off x="311700" y="1229075"/>
            <a:ext cx="8520600" cy="3416400"/>
          </a:xfrm>
          <a:prstGeom prst="rect">
            <a:avLst/>
          </a:prstGeom>
        </p:spPr>
        <p:txBody>
          <a:bodyPr lIns="91425" tIns="91425" rIns="91425" bIns="91425" anchor="t" anchorCtr="0">
            <a:noAutofit/>
          </a:bodyPr>
          <a:lstStyle/>
          <a:p>
            <a:pPr marL="457200" marR="0" lvl="0" indent="-228600" algn="l" rtl="0">
              <a:lnSpc>
                <a:spcPct val="115000"/>
              </a:lnSpc>
              <a:spcBef>
                <a:spcPts val="1000"/>
              </a:spcBef>
              <a:spcAft>
                <a:spcPts val="0"/>
              </a:spcAft>
              <a:buChar char="●"/>
            </a:pPr>
            <a:r>
              <a:rPr lang="en"/>
              <a:t>Multiple screen sizes and resolutions</a:t>
            </a:r>
          </a:p>
          <a:p>
            <a:pPr marL="457200" marR="0" lvl="0" indent="-228600" algn="l" rtl="0">
              <a:lnSpc>
                <a:spcPct val="115000"/>
              </a:lnSpc>
              <a:spcBef>
                <a:spcPts val="1000"/>
              </a:spcBef>
              <a:spcAft>
                <a:spcPts val="0"/>
              </a:spcAft>
              <a:buChar char="●"/>
            </a:pPr>
            <a:r>
              <a:rPr lang="en"/>
              <a:t>Performance: make your apps responsive and smooth</a:t>
            </a:r>
          </a:p>
          <a:p>
            <a:pPr marL="457200" marR="0" lvl="0" indent="-228600" algn="l" rtl="0">
              <a:lnSpc>
                <a:spcPct val="115000"/>
              </a:lnSpc>
              <a:spcBef>
                <a:spcPts val="1000"/>
              </a:spcBef>
              <a:spcAft>
                <a:spcPts val="0"/>
              </a:spcAft>
              <a:buChar char="●"/>
            </a:pPr>
            <a:r>
              <a:rPr lang="en"/>
              <a:t>Security: keep source code and user data safe</a:t>
            </a:r>
          </a:p>
          <a:p>
            <a:pPr marL="457200" marR="0" lvl="0" indent="-228600" algn="l" rtl="0">
              <a:lnSpc>
                <a:spcPct val="115000"/>
              </a:lnSpc>
              <a:spcBef>
                <a:spcPts val="1000"/>
              </a:spcBef>
              <a:spcAft>
                <a:spcPts val="0"/>
              </a:spcAft>
              <a:buChar char="●"/>
            </a:pPr>
            <a:r>
              <a:rPr lang="en"/>
              <a:t>Compatibility: run well on older platform versions</a:t>
            </a:r>
          </a:p>
          <a:p>
            <a:pPr marL="457200" marR="0" lvl="0" indent="-228600" algn="l" rtl="0">
              <a:lnSpc>
                <a:spcPct val="115000"/>
              </a:lnSpc>
              <a:spcBef>
                <a:spcPts val="1000"/>
              </a:spcBef>
              <a:spcAft>
                <a:spcPts val="0"/>
              </a:spcAft>
              <a:buChar char="●"/>
            </a:pPr>
            <a:r>
              <a:rPr lang="en"/>
              <a:t>Marketing: understand the market and your users </a:t>
            </a:r>
            <a:br>
              <a:rPr lang="en"/>
            </a:br>
            <a:r>
              <a:rPr lang="en"/>
              <a:t>(Hint: It doesn't have to be expensive, but it can be.)</a:t>
            </a:r>
          </a:p>
        </p:txBody>
      </p:sp>
      <p:sp>
        <p:nvSpPr>
          <p:cNvPr id="393" name="Shape 39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170825"/>
            <a:ext cx="86577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dirty="0" smtClean="0">
                <a:solidFill>
                  <a:srgbClr val="FFFFFF"/>
                </a:solidFill>
              </a:rPr>
              <a:t>C</a:t>
            </a:r>
            <a:r>
              <a:rPr lang="id-ID" dirty="0" smtClean="0">
                <a:solidFill>
                  <a:srgbClr val="FFFFFF"/>
                </a:solidFill>
              </a:rPr>
              <a:t>ourse Description</a:t>
            </a:r>
            <a:endParaRPr lang="en" dirty="0">
              <a:solidFill>
                <a:srgbClr val="FFFFFF"/>
              </a:solidFill>
            </a:endParaRPr>
          </a:p>
        </p:txBody>
      </p:sp>
      <p:sp>
        <p:nvSpPr>
          <p:cNvPr id="230" name="Shape 2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graphicFrame>
        <p:nvGraphicFramePr>
          <p:cNvPr id="4" name="Table 3"/>
          <p:cNvGraphicFramePr>
            <a:graphicFrameLocks noGrp="1"/>
          </p:cNvGraphicFramePr>
          <p:nvPr>
            <p:extLst>
              <p:ext uri="{D42A27DB-BD31-4B8C-83A1-F6EECF244321}">
                <p14:modId xmlns:p14="http://schemas.microsoft.com/office/powerpoint/2010/main" val="1527450087"/>
              </p:ext>
            </p:extLst>
          </p:nvPr>
        </p:nvGraphicFramePr>
        <p:xfrm>
          <a:off x="467360" y="1512110"/>
          <a:ext cx="7609840" cy="2679588"/>
        </p:xfrm>
        <a:graphic>
          <a:graphicData uri="http://schemas.openxmlformats.org/drawingml/2006/table">
            <a:tbl>
              <a:tblPr firstRow="1" bandRow="1">
                <a:tableStyleId>{74C1A8A3-306A-4EB7-A6B1-4F7E0EB9C5D6}</a:tableStyleId>
              </a:tblPr>
              <a:tblGrid>
                <a:gridCol w="2536613">
                  <a:extLst>
                    <a:ext uri="{9D8B030D-6E8A-4147-A177-3AD203B41FA5}">
                      <a16:colId xmlns:a16="http://schemas.microsoft.com/office/drawing/2014/main" val="3558196259"/>
                    </a:ext>
                  </a:extLst>
                </a:gridCol>
                <a:gridCol w="345145">
                  <a:extLst>
                    <a:ext uri="{9D8B030D-6E8A-4147-A177-3AD203B41FA5}">
                      <a16:colId xmlns:a16="http://schemas.microsoft.com/office/drawing/2014/main" val="1790130107"/>
                    </a:ext>
                  </a:extLst>
                </a:gridCol>
                <a:gridCol w="4728082">
                  <a:extLst>
                    <a:ext uri="{9D8B030D-6E8A-4147-A177-3AD203B41FA5}">
                      <a16:colId xmlns:a16="http://schemas.microsoft.com/office/drawing/2014/main" val="1590202517"/>
                    </a:ext>
                  </a:extLst>
                </a:gridCol>
              </a:tblGrid>
              <a:tr h="397970">
                <a:tc>
                  <a:txBody>
                    <a:bodyPr/>
                    <a:lstStyle/>
                    <a:p>
                      <a:r>
                        <a:rPr lang="id-ID" dirty="0" smtClean="0"/>
                        <a:t>Mata Kuliah</a:t>
                      </a:r>
                      <a:endParaRPr lang="id-ID" dirty="0"/>
                    </a:p>
                  </a:txBody>
                  <a:tcPr/>
                </a:tc>
                <a:tc>
                  <a:txBody>
                    <a:bodyPr/>
                    <a:lstStyle/>
                    <a:p>
                      <a:r>
                        <a:rPr lang="id-ID" dirty="0" smtClean="0"/>
                        <a:t>:</a:t>
                      </a:r>
                      <a:endParaRPr lang="id-ID" dirty="0"/>
                    </a:p>
                  </a:txBody>
                  <a:tcPr/>
                </a:tc>
                <a:tc>
                  <a:txBody>
                    <a:bodyPr/>
                    <a:lstStyle/>
                    <a:p>
                      <a:r>
                        <a:rPr lang="id-ID" dirty="0" smtClean="0"/>
                        <a:t>Pemrograman Perangkat</a:t>
                      </a:r>
                      <a:r>
                        <a:rPr lang="id-ID" baseline="0" dirty="0" smtClean="0"/>
                        <a:t> Bergerak</a:t>
                      </a:r>
                      <a:endParaRPr lang="id-ID" dirty="0"/>
                    </a:p>
                  </a:txBody>
                  <a:tcPr/>
                </a:tc>
                <a:extLst>
                  <a:ext uri="{0D108BD9-81ED-4DB2-BD59-A6C34878D82A}">
                    <a16:rowId xmlns:a16="http://schemas.microsoft.com/office/drawing/2014/main" val="909822282"/>
                  </a:ext>
                </a:extLst>
              </a:tr>
              <a:tr h="330898">
                <a:tc>
                  <a:txBody>
                    <a:bodyPr/>
                    <a:lstStyle/>
                    <a:p>
                      <a:r>
                        <a:rPr lang="id-ID" dirty="0" smtClean="0"/>
                        <a:t>Kode</a:t>
                      </a:r>
                      <a:endParaRPr lang="id-ID" dirty="0"/>
                    </a:p>
                  </a:txBody>
                  <a:tcPr/>
                </a:tc>
                <a:tc>
                  <a:txBody>
                    <a:bodyPr/>
                    <a:lstStyle/>
                    <a:p>
                      <a:r>
                        <a:rPr lang="id-ID" dirty="0" smtClean="0"/>
                        <a:t>:</a:t>
                      </a:r>
                      <a:endParaRPr lang="id-ID" dirty="0"/>
                    </a:p>
                  </a:txBody>
                  <a:tcPr/>
                </a:tc>
                <a:tc>
                  <a:txBody>
                    <a:bodyPr/>
                    <a:lstStyle/>
                    <a:p>
                      <a:r>
                        <a:rPr lang="id-ID" sz="1400" dirty="0">
                          <a:effectLst/>
                        </a:rPr>
                        <a:t>334161-5326</a:t>
                      </a:r>
                      <a:endParaRPr lang="id-ID" sz="1400" dirty="0">
                        <a:effectLst/>
                        <a:latin typeface="+mj-lt"/>
                      </a:endParaRPr>
                    </a:p>
                  </a:txBody>
                  <a:tcPr anchor="ctr"/>
                </a:tc>
                <a:extLst>
                  <a:ext uri="{0D108BD9-81ED-4DB2-BD59-A6C34878D82A}">
                    <a16:rowId xmlns:a16="http://schemas.microsoft.com/office/drawing/2014/main" val="520818036"/>
                  </a:ext>
                </a:extLst>
              </a:tr>
              <a:tr h="365760">
                <a:tc>
                  <a:txBody>
                    <a:bodyPr/>
                    <a:lstStyle/>
                    <a:p>
                      <a:r>
                        <a:rPr lang="id-ID" dirty="0" smtClean="0"/>
                        <a:t>Jumlah SKS</a:t>
                      </a:r>
                      <a:endParaRPr lang="id-ID" dirty="0"/>
                    </a:p>
                  </a:txBody>
                  <a:tcPr/>
                </a:tc>
                <a:tc>
                  <a:txBody>
                    <a:bodyPr/>
                    <a:lstStyle/>
                    <a:p>
                      <a:r>
                        <a:rPr lang="id-ID" dirty="0" smtClean="0"/>
                        <a:t>:</a:t>
                      </a:r>
                      <a:endParaRPr lang="id-ID" dirty="0"/>
                    </a:p>
                  </a:txBody>
                  <a:tcPr/>
                </a:tc>
                <a:tc>
                  <a:txBody>
                    <a:bodyPr/>
                    <a:lstStyle/>
                    <a:p>
                      <a:r>
                        <a:rPr lang="id-ID" dirty="0" smtClean="0"/>
                        <a:t>2 Sks</a:t>
                      </a:r>
                      <a:r>
                        <a:rPr lang="id-ID" baseline="0" dirty="0" smtClean="0"/>
                        <a:t> Teori, 1 Sks Praktikum</a:t>
                      </a:r>
                      <a:endParaRPr lang="id-ID" dirty="0"/>
                    </a:p>
                  </a:txBody>
                  <a:tcPr/>
                </a:tc>
                <a:extLst>
                  <a:ext uri="{0D108BD9-81ED-4DB2-BD59-A6C34878D82A}">
                    <a16:rowId xmlns:a16="http://schemas.microsoft.com/office/drawing/2014/main" val="1694305323"/>
                  </a:ext>
                </a:extLst>
              </a:tr>
              <a:tr h="1391763">
                <a:tc>
                  <a:txBody>
                    <a:bodyPr/>
                    <a:lstStyle/>
                    <a:p>
                      <a:r>
                        <a:rPr lang="id-ID" dirty="0" smtClean="0"/>
                        <a:t>Deskripsi</a:t>
                      </a:r>
                      <a:endParaRPr lang="id-ID" dirty="0"/>
                    </a:p>
                  </a:txBody>
                  <a:tcPr/>
                </a:tc>
                <a:tc>
                  <a:txBody>
                    <a:bodyPr/>
                    <a:lstStyle/>
                    <a:p>
                      <a:r>
                        <a:rPr lang="id-ID" dirty="0" smtClean="0"/>
                        <a:t>:</a:t>
                      </a:r>
                      <a:endParaRPr lang="id-ID"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id-ID" sz="1400" u="none" strike="noStrike" cap="none" dirty="0" smtClean="0">
                          <a:effectLst/>
                          <a:sym typeface="Arial"/>
                        </a:rPr>
                        <a:t>Setelah mengikuti perkuliahan selama satu semester, mahasiswa diharapkan dapat merancang dan membuat aplikasi perangkat bergerak menggunakan android. Mampu membuat antarmuka pengguna yang responsif serta adaptif untuk berbagai perangkat, serta mampu membuat dan menguji aplikasi.</a:t>
                      </a:r>
                    </a:p>
                    <a:p>
                      <a:endParaRPr lang="id-ID" dirty="0"/>
                    </a:p>
                  </a:txBody>
                  <a:tcPr/>
                </a:tc>
                <a:extLst>
                  <a:ext uri="{0D108BD9-81ED-4DB2-BD59-A6C34878D82A}">
                    <a16:rowId xmlns:a16="http://schemas.microsoft.com/office/drawing/2014/main" val="347082087"/>
                  </a:ext>
                </a:extLst>
              </a:tr>
            </a:tbl>
          </a:graphicData>
        </a:graphic>
      </p:graphicFrame>
    </p:spTree>
    <p:extLst>
      <p:ext uri="{BB962C8B-B14F-4D97-AF65-F5344CB8AC3E}">
        <p14:creationId xmlns:p14="http://schemas.microsoft.com/office/powerpoint/2010/main" val="1327773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App building blocks</a:t>
            </a:r>
          </a:p>
        </p:txBody>
      </p:sp>
      <p:sp>
        <p:nvSpPr>
          <p:cNvPr id="399" name="Shape 399"/>
          <p:cNvSpPr txBox="1">
            <a:spLocks noGrp="1"/>
          </p:cNvSpPr>
          <p:nvPr>
            <p:ph type="body" idx="1"/>
          </p:nvPr>
        </p:nvSpPr>
        <p:spPr>
          <a:xfrm>
            <a:off x="311700" y="1253200"/>
            <a:ext cx="8520600" cy="3416400"/>
          </a:xfrm>
          <a:prstGeom prst="rect">
            <a:avLst/>
          </a:prstGeom>
        </p:spPr>
        <p:txBody>
          <a:bodyPr lIns="91425" tIns="91425" rIns="91425" bIns="91425" anchor="t" anchorCtr="0">
            <a:noAutofit/>
          </a:bodyPr>
          <a:lstStyle/>
          <a:p>
            <a:pPr marL="457200" marR="0" lvl="0" indent="-228600" algn="l" rtl="0">
              <a:lnSpc>
                <a:spcPct val="115000"/>
              </a:lnSpc>
              <a:spcBef>
                <a:spcPts val="1000"/>
              </a:spcBef>
              <a:spcAft>
                <a:spcPts val="0"/>
              </a:spcAft>
              <a:buChar char="●"/>
            </a:pPr>
            <a:r>
              <a:rPr lang="en"/>
              <a:t>Resources: layouts, images, strings, colors as XML and media files</a:t>
            </a:r>
          </a:p>
          <a:p>
            <a:pPr marL="457200" marR="0" lvl="0" indent="-228600" algn="l" rtl="0">
              <a:lnSpc>
                <a:spcPct val="115000"/>
              </a:lnSpc>
              <a:spcBef>
                <a:spcPts val="1000"/>
              </a:spcBef>
              <a:spcAft>
                <a:spcPts val="0"/>
              </a:spcAft>
              <a:buChar char="●"/>
            </a:pPr>
            <a:r>
              <a:rPr lang="en"/>
              <a:t>Components: activities, services, …, and helper classes as Java code</a:t>
            </a:r>
          </a:p>
          <a:p>
            <a:pPr marL="457200" marR="0" lvl="0" indent="-228600" algn="l" rtl="0">
              <a:lnSpc>
                <a:spcPct val="115000"/>
              </a:lnSpc>
              <a:spcBef>
                <a:spcPts val="1000"/>
              </a:spcBef>
              <a:spcAft>
                <a:spcPts val="0"/>
              </a:spcAft>
              <a:buChar char="●"/>
            </a:pPr>
            <a:r>
              <a:rPr lang="en"/>
              <a:t>Manifest: information about app for the runtime</a:t>
            </a:r>
          </a:p>
          <a:p>
            <a:pPr marL="457200" marR="0" lvl="0" indent="-228600" algn="l" rtl="0">
              <a:lnSpc>
                <a:spcPct val="115000"/>
              </a:lnSpc>
              <a:spcBef>
                <a:spcPts val="1000"/>
              </a:spcBef>
              <a:spcAft>
                <a:spcPts val="0"/>
              </a:spcAft>
              <a:buChar char="●"/>
            </a:pPr>
            <a:r>
              <a:rPr lang="en"/>
              <a:t>Build configuration: APK versions in Gradle config files</a:t>
            </a:r>
          </a:p>
        </p:txBody>
      </p:sp>
      <p:sp>
        <p:nvSpPr>
          <p:cNvPr id="400" name="Shape 40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Component types</a:t>
            </a:r>
          </a:p>
        </p:txBody>
      </p:sp>
      <p:sp>
        <p:nvSpPr>
          <p:cNvPr id="406" name="Shape 406"/>
          <p:cNvSpPr txBox="1">
            <a:spLocks noGrp="1"/>
          </p:cNvSpPr>
          <p:nvPr>
            <p:ph type="body" idx="1"/>
          </p:nvPr>
        </p:nvSpPr>
        <p:spPr>
          <a:xfrm>
            <a:off x="311700" y="1253200"/>
            <a:ext cx="8520600" cy="3416400"/>
          </a:xfrm>
          <a:prstGeom prst="rect">
            <a:avLst/>
          </a:prstGeom>
        </p:spPr>
        <p:txBody>
          <a:bodyPr lIns="91425" tIns="91425" rIns="91425" bIns="91425" anchor="t" anchorCtr="0">
            <a:noAutofit/>
          </a:bodyPr>
          <a:lstStyle/>
          <a:p>
            <a:pPr marL="457200" marR="0" lvl="0" indent="-228600" algn="l" rtl="0">
              <a:lnSpc>
                <a:spcPct val="115000"/>
              </a:lnSpc>
              <a:spcBef>
                <a:spcPts val="1000"/>
              </a:spcBef>
              <a:spcAft>
                <a:spcPts val="0"/>
              </a:spcAft>
              <a:buChar char="●"/>
            </a:pPr>
            <a:r>
              <a:rPr lang="en" b="1"/>
              <a:t>Activity</a:t>
            </a:r>
            <a:r>
              <a:rPr lang="en"/>
              <a:t> is a single screen with a user interface</a:t>
            </a:r>
          </a:p>
          <a:p>
            <a:pPr marL="457200" marR="0" lvl="0" indent="-228600" algn="l" rtl="0">
              <a:lnSpc>
                <a:spcPct val="115000"/>
              </a:lnSpc>
              <a:spcBef>
                <a:spcPts val="1000"/>
              </a:spcBef>
              <a:spcAft>
                <a:spcPts val="0"/>
              </a:spcAft>
              <a:buChar char="●"/>
            </a:pPr>
            <a:r>
              <a:rPr lang="en" b="1"/>
              <a:t>Service</a:t>
            </a:r>
            <a:r>
              <a:rPr lang="en"/>
              <a:t> performs long-running tasks in background</a:t>
            </a:r>
          </a:p>
          <a:p>
            <a:pPr marL="457200" marR="0" lvl="0" indent="-228600" algn="l" rtl="0">
              <a:lnSpc>
                <a:spcPct val="115000"/>
              </a:lnSpc>
              <a:spcBef>
                <a:spcPts val="1000"/>
              </a:spcBef>
              <a:spcAft>
                <a:spcPts val="0"/>
              </a:spcAft>
              <a:buChar char="●"/>
            </a:pPr>
            <a:r>
              <a:rPr lang="en" b="1"/>
              <a:t>Content provider </a:t>
            </a:r>
            <a:r>
              <a:rPr lang="en"/>
              <a:t>manages shared set of data</a:t>
            </a:r>
          </a:p>
          <a:p>
            <a:pPr marL="457200" marR="0" lvl="0" indent="-228600" algn="l" rtl="0">
              <a:lnSpc>
                <a:spcPct val="115000"/>
              </a:lnSpc>
              <a:spcBef>
                <a:spcPts val="1000"/>
              </a:spcBef>
              <a:spcAft>
                <a:spcPts val="0"/>
              </a:spcAft>
              <a:buChar char="●"/>
            </a:pPr>
            <a:r>
              <a:rPr lang="en" b="1"/>
              <a:t>Broadcast receiver</a:t>
            </a:r>
            <a:r>
              <a:rPr lang="en"/>
              <a:t> responds to system-wide announcements</a:t>
            </a:r>
          </a:p>
        </p:txBody>
      </p:sp>
      <p:sp>
        <p:nvSpPr>
          <p:cNvPr id="407" name="Shape 40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Think of Android as a hotel</a:t>
            </a:r>
          </a:p>
        </p:txBody>
      </p:sp>
      <p:sp>
        <p:nvSpPr>
          <p:cNvPr id="413" name="Shape 413"/>
          <p:cNvSpPr txBox="1">
            <a:spLocks noGrp="1"/>
          </p:cNvSpPr>
          <p:nvPr>
            <p:ph type="body" idx="1"/>
          </p:nvPr>
        </p:nvSpPr>
        <p:spPr>
          <a:xfrm>
            <a:off x="311700" y="1066800"/>
            <a:ext cx="8520600" cy="3596640"/>
          </a:xfrm>
          <a:prstGeom prst="rect">
            <a:avLst/>
          </a:prstGeom>
        </p:spPr>
        <p:txBody>
          <a:bodyPr lIns="91425" tIns="91425" rIns="91425" bIns="91425" anchor="t" anchorCtr="0">
            <a:noAutofit/>
          </a:bodyPr>
          <a:lstStyle/>
          <a:p>
            <a:pPr marL="457200" marR="0" lvl="0" indent="-228600" algn="l" rtl="0">
              <a:lnSpc>
                <a:spcPct val="115000"/>
              </a:lnSpc>
              <a:spcBef>
                <a:spcPts val="1000"/>
              </a:spcBef>
              <a:spcAft>
                <a:spcPts val="0"/>
              </a:spcAft>
              <a:buChar char="●"/>
            </a:pPr>
            <a:r>
              <a:rPr lang="en" sz="2000" dirty="0" smtClean="0"/>
              <a:t>Your </a:t>
            </a:r>
            <a:r>
              <a:rPr lang="en" sz="2000" dirty="0"/>
              <a:t>app is the guest</a:t>
            </a:r>
          </a:p>
          <a:p>
            <a:pPr marL="457200" marR="0" lvl="0" indent="-228600" algn="l" rtl="0">
              <a:lnSpc>
                <a:spcPct val="115000"/>
              </a:lnSpc>
              <a:spcBef>
                <a:spcPts val="1000"/>
              </a:spcBef>
              <a:spcAft>
                <a:spcPts val="0"/>
              </a:spcAft>
              <a:buChar char="●"/>
            </a:pPr>
            <a:r>
              <a:rPr lang="en" sz="2000" dirty="0"/>
              <a:t>The Android System is the hotel manager </a:t>
            </a:r>
          </a:p>
          <a:p>
            <a:pPr marL="457200" marR="0" lvl="0" indent="-228600" algn="l" rtl="0">
              <a:lnSpc>
                <a:spcPct val="115000"/>
              </a:lnSpc>
              <a:spcBef>
                <a:spcPts val="1000"/>
              </a:spcBef>
              <a:spcAft>
                <a:spcPts val="0"/>
              </a:spcAft>
              <a:buChar char="●"/>
            </a:pPr>
            <a:r>
              <a:rPr lang="en" sz="2000" dirty="0"/>
              <a:t>Services are available when you request them (intents) </a:t>
            </a:r>
          </a:p>
          <a:p>
            <a:pPr marL="914400" marR="0" lvl="1" indent="-381000" algn="l" rtl="0">
              <a:lnSpc>
                <a:spcPct val="115000"/>
              </a:lnSpc>
              <a:spcBef>
                <a:spcPts val="1000"/>
              </a:spcBef>
              <a:spcAft>
                <a:spcPts val="0"/>
              </a:spcAft>
              <a:buSzPct val="100000"/>
              <a:buChar char="○"/>
            </a:pPr>
            <a:r>
              <a:rPr lang="en" dirty="0"/>
              <a:t>In the foreground (activities) such as registration </a:t>
            </a:r>
          </a:p>
          <a:p>
            <a:pPr marL="914400" marR="0" lvl="1" indent="-381000" algn="l" rtl="0">
              <a:lnSpc>
                <a:spcPct val="115000"/>
              </a:lnSpc>
              <a:spcBef>
                <a:spcPts val="1000"/>
              </a:spcBef>
              <a:spcAft>
                <a:spcPts val="0"/>
              </a:spcAft>
              <a:buSzPct val="100000"/>
              <a:buChar char="○"/>
            </a:pPr>
            <a:r>
              <a:rPr lang="en" dirty="0"/>
              <a:t>In the background (services) such as laundry</a:t>
            </a:r>
          </a:p>
          <a:p>
            <a:pPr marL="457200" marR="0" lvl="0" indent="-228600" algn="l" rtl="0">
              <a:lnSpc>
                <a:spcPct val="115000"/>
              </a:lnSpc>
              <a:spcBef>
                <a:spcPts val="1000"/>
              </a:spcBef>
              <a:spcAft>
                <a:spcPts val="0"/>
              </a:spcAft>
              <a:buChar char="●"/>
            </a:pPr>
            <a:r>
              <a:rPr lang="en" sz="2000" dirty="0"/>
              <a:t>Calls you when a package has arrived (broadcast receiver)</a:t>
            </a:r>
          </a:p>
          <a:p>
            <a:pPr marL="457200" marR="0" lvl="0" indent="-228600" algn="l" rtl="0">
              <a:lnSpc>
                <a:spcPct val="115000"/>
              </a:lnSpc>
              <a:spcBef>
                <a:spcPts val="1000"/>
              </a:spcBef>
              <a:spcAft>
                <a:spcPts val="0"/>
              </a:spcAft>
              <a:buChar char="●"/>
            </a:pPr>
            <a:r>
              <a:rPr lang="en" sz="2000" dirty="0"/>
              <a:t>Access the city's tour companies (content provider)</a:t>
            </a:r>
          </a:p>
        </p:txBody>
      </p:sp>
      <p:sp>
        <p:nvSpPr>
          <p:cNvPr id="414" name="Shape 41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Learn more</a:t>
            </a:r>
          </a:p>
        </p:txBody>
      </p:sp>
      <p:sp>
        <p:nvSpPr>
          <p:cNvPr id="420" name="Shape 420"/>
          <p:cNvSpPr txBox="1">
            <a:spLocks noGrp="1"/>
          </p:cNvSpPr>
          <p:nvPr>
            <p:ph type="body" idx="1"/>
          </p:nvPr>
        </p:nvSpPr>
        <p:spPr>
          <a:xfrm>
            <a:off x="311700" y="1154087"/>
            <a:ext cx="8520600" cy="3491100"/>
          </a:xfrm>
          <a:prstGeom prst="rect">
            <a:avLst/>
          </a:prstGeom>
        </p:spPr>
        <p:txBody>
          <a:bodyPr lIns="91425" tIns="91425" rIns="91425" bIns="91425" anchor="t" anchorCtr="0">
            <a:noAutofit/>
          </a:bodyPr>
          <a:lstStyle/>
          <a:p>
            <a:pPr marL="457200" lvl="0" indent="-228600" rtl="0">
              <a:spcBef>
                <a:spcPts val="0"/>
              </a:spcBef>
              <a:buChar char="●"/>
            </a:pPr>
            <a:r>
              <a:rPr lang="en" u="sng" dirty="0">
                <a:solidFill>
                  <a:schemeClr val="hlink"/>
                </a:solidFill>
                <a:hlinkClick r:id="rId3"/>
              </a:rPr>
              <a:t>Android History</a:t>
            </a:r>
          </a:p>
          <a:p>
            <a:pPr marL="457200" lvl="0" indent="-228600" rtl="0">
              <a:spcBef>
                <a:spcPts val="0"/>
              </a:spcBef>
              <a:buChar char="●"/>
            </a:pPr>
            <a:r>
              <a:rPr lang="en" u="sng" dirty="0">
                <a:solidFill>
                  <a:schemeClr val="hlink"/>
                </a:solidFill>
                <a:hlinkClick r:id="rId4"/>
              </a:rPr>
              <a:t>Introduction to Android</a:t>
            </a:r>
          </a:p>
          <a:p>
            <a:pPr marL="457200" lvl="0" indent="-228600" rtl="0">
              <a:spcBef>
                <a:spcPts val="0"/>
              </a:spcBef>
              <a:buChar char="●"/>
            </a:pPr>
            <a:r>
              <a:rPr lang="en" u="sng" dirty="0">
                <a:solidFill>
                  <a:schemeClr val="hlink"/>
                </a:solidFill>
                <a:hlinkClick r:id="rId5"/>
              </a:rPr>
              <a:t>Platform Architecture</a:t>
            </a:r>
          </a:p>
          <a:p>
            <a:pPr marL="457200" lvl="0" indent="-228600" rtl="0">
              <a:spcBef>
                <a:spcPts val="0"/>
              </a:spcBef>
              <a:buChar char="●"/>
            </a:pPr>
            <a:r>
              <a:rPr lang="en" u="sng" dirty="0">
                <a:solidFill>
                  <a:schemeClr val="hlink"/>
                </a:solidFill>
                <a:hlinkClick r:id="rId6"/>
              </a:rPr>
              <a:t>UI Overview</a:t>
            </a:r>
            <a:r>
              <a:rPr lang="en" dirty="0"/>
              <a:t> </a:t>
            </a:r>
          </a:p>
          <a:p>
            <a:pPr marL="457200" lvl="0" indent="-228600" rtl="0">
              <a:spcBef>
                <a:spcPts val="0"/>
              </a:spcBef>
              <a:buChar char="●"/>
            </a:pPr>
            <a:r>
              <a:rPr lang="en" u="sng" dirty="0">
                <a:solidFill>
                  <a:schemeClr val="hlink"/>
                </a:solidFill>
                <a:hlinkClick r:id="rId7"/>
              </a:rPr>
              <a:t>Platform Versions</a:t>
            </a:r>
          </a:p>
          <a:p>
            <a:pPr marL="457200" lvl="0" indent="-228600" rtl="0">
              <a:spcBef>
                <a:spcPts val="0"/>
              </a:spcBef>
              <a:buChar char="●"/>
            </a:pPr>
            <a:r>
              <a:rPr lang="en" u="sng" dirty="0">
                <a:solidFill>
                  <a:schemeClr val="hlink"/>
                </a:solidFill>
                <a:hlinkClick r:id="rId8"/>
              </a:rPr>
              <a:t>Supporting Different Platform Versions</a:t>
            </a:r>
          </a:p>
          <a:p>
            <a:pPr marL="457200" lvl="0" indent="-228600" rtl="0">
              <a:spcBef>
                <a:spcPts val="0"/>
              </a:spcBef>
              <a:buChar char="●"/>
            </a:pPr>
            <a:r>
              <a:rPr lang="en" u="sng" dirty="0">
                <a:solidFill>
                  <a:schemeClr val="hlink"/>
                </a:solidFill>
                <a:hlinkClick r:id="rId9"/>
              </a:rPr>
              <a:t>Android Studio User’s Guide</a:t>
            </a:r>
          </a:p>
          <a:p>
            <a:pPr lvl="0" rtl="0">
              <a:spcBef>
                <a:spcPts val="0"/>
              </a:spcBef>
              <a:buNone/>
            </a:pPr>
            <a:endParaRPr sz="3000" dirty="0">
              <a:solidFill>
                <a:srgbClr val="000000"/>
              </a:solidFill>
            </a:endParaRPr>
          </a:p>
        </p:txBody>
      </p:sp>
      <p:sp>
        <p:nvSpPr>
          <p:cNvPr id="421" name="Shape 42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t>What's Next?</a:t>
            </a:r>
          </a:p>
        </p:txBody>
      </p:sp>
      <p:sp>
        <p:nvSpPr>
          <p:cNvPr id="427" name="Shape 42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28" name="Shape 428"/>
          <p:cNvSpPr txBox="1"/>
          <p:nvPr/>
        </p:nvSpPr>
        <p:spPr>
          <a:xfrm>
            <a:off x="311700" y="2063725"/>
            <a:ext cx="8520600" cy="1383300"/>
          </a:xfrm>
          <a:prstGeom prst="rect">
            <a:avLst/>
          </a:prstGeom>
          <a:noFill/>
          <a:ln w="38100" cap="flat" cmpd="sng">
            <a:solidFill>
              <a:srgbClr val="4CAF50"/>
            </a:solidFill>
            <a:prstDash val="solid"/>
            <a:round/>
            <a:headEnd type="none" w="med" len="med"/>
            <a:tailEnd type="none" w="med" len="med"/>
          </a:ln>
        </p:spPr>
        <p:txBody>
          <a:bodyPr lIns="91425" tIns="91425" rIns="91425" bIns="91425" anchor="t" anchorCtr="0">
            <a:noAutofit/>
          </a:bodyPr>
          <a:lstStyle/>
          <a:p>
            <a:pPr marL="457200" lvl="0" indent="-381000" rtl="0">
              <a:lnSpc>
                <a:spcPct val="115000"/>
              </a:lnSpc>
              <a:spcBef>
                <a:spcPts val="1000"/>
              </a:spcBef>
              <a:buClr>
                <a:srgbClr val="424242"/>
              </a:buClr>
              <a:buSzPct val="100000"/>
              <a:buFont typeface="Roboto"/>
              <a:buChar char="●"/>
            </a:pPr>
            <a:r>
              <a:rPr lang="en" sz="2400" dirty="0">
                <a:solidFill>
                  <a:srgbClr val="424242"/>
                </a:solidFill>
                <a:latin typeface="Roboto"/>
                <a:ea typeface="Roboto"/>
                <a:cs typeface="Roboto"/>
                <a:sym typeface="Roboto"/>
              </a:rPr>
              <a:t>Concept Chapter: </a:t>
            </a:r>
            <a:r>
              <a:rPr lang="en" sz="2400" u="sng" dirty="0">
                <a:solidFill>
                  <a:schemeClr val="hlink"/>
                </a:solidFill>
                <a:latin typeface="Roboto"/>
                <a:ea typeface="Roboto"/>
                <a:cs typeface="Roboto"/>
                <a:sym typeface="Roboto"/>
                <a:hlinkClick r:id="rId3"/>
              </a:rPr>
              <a:t>1.0 C Introduction to Android</a:t>
            </a:r>
          </a:p>
          <a:p>
            <a:pPr marL="457200" lvl="0" indent="-381000" rtl="0">
              <a:lnSpc>
                <a:spcPct val="115000"/>
              </a:lnSpc>
              <a:spcBef>
                <a:spcPts val="1000"/>
              </a:spcBef>
              <a:buClr>
                <a:srgbClr val="424242"/>
              </a:buClr>
              <a:buSzPct val="100000"/>
              <a:buFont typeface="Roboto"/>
              <a:buChar char="●"/>
            </a:pPr>
            <a:r>
              <a:rPr lang="en" sz="2400" dirty="0">
                <a:solidFill>
                  <a:srgbClr val="424242"/>
                </a:solidFill>
                <a:latin typeface="Roboto"/>
                <a:ea typeface="Roboto"/>
                <a:cs typeface="Roboto"/>
                <a:sym typeface="Roboto"/>
              </a:rPr>
              <a:t>Practical: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311700" y="170820"/>
            <a:ext cx="85206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id-ID" dirty="0" smtClean="0"/>
              <a:t>Implementation</a:t>
            </a:r>
            <a:endParaRPr lang="en" dirty="0"/>
          </a:p>
        </p:txBody>
      </p:sp>
      <p:sp>
        <p:nvSpPr>
          <p:cNvPr id="427" name="Shape 42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pic>
        <p:nvPicPr>
          <p:cNvPr id="5" name="Picture 4"/>
          <p:cNvPicPr/>
          <p:nvPr/>
        </p:nvPicPr>
        <p:blipFill>
          <a:blip r:embed="rId3"/>
          <a:stretch>
            <a:fillRect/>
          </a:stretch>
        </p:blipFill>
        <p:spPr>
          <a:xfrm>
            <a:off x="781684" y="1177607"/>
            <a:ext cx="1910715" cy="3170873"/>
          </a:xfrm>
          <a:prstGeom prst="rect">
            <a:avLst/>
          </a:prstGeom>
          <a:ln w="3175">
            <a:solidFill>
              <a:schemeClr val="tx1"/>
            </a:solidFill>
          </a:ln>
        </p:spPr>
      </p:pic>
      <p:pic>
        <p:nvPicPr>
          <p:cNvPr id="6" name="image18.png" descr="E:\KULIAH\TUGAS AKHIR\TA PASTI\design\Desain Interface Aplikasi\Screenshot_2019-06-29-05-10-11-462_com.simanisandroid.simanis.png"/>
          <p:cNvPicPr/>
          <p:nvPr/>
        </p:nvPicPr>
        <p:blipFill>
          <a:blip r:embed="rId4"/>
          <a:srcRect/>
          <a:stretch>
            <a:fillRect/>
          </a:stretch>
        </p:blipFill>
        <p:spPr>
          <a:xfrm>
            <a:off x="3318191" y="1191591"/>
            <a:ext cx="1979613" cy="3156889"/>
          </a:xfrm>
          <a:prstGeom prst="rect">
            <a:avLst/>
          </a:prstGeom>
          <a:ln w="3175">
            <a:solidFill>
              <a:schemeClr val="tx1"/>
            </a:solidFill>
          </a:ln>
        </p:spPr>
      </p:pic>
      <p:pic>
        <p:nvPicPr>
          <p:cNvPr id="7" name="image20.png"/>
          <p:cNvPicPr/>
          <p:nvPr/>
        </p:nvPicPr>
        <p:blipFill>
          <a:blip r:embed="rId5"/>
          <a:srcRect/>
          <a:stretch>
            <a:fillRect/>
          </a:stretch>
        </p:blipFill>
        <p:spPr>
          <a:xfrm>
            <a:off x="5923597" y="1177607"/>
            <a:ext cx="1950403" cy="3170873"/>
          </a:xfrm>
          <a:prstGeom prst="rect">
            <a:avLst/>
          </a:prstGeom>
          <a:ln w="3175">
            <a:solidFill>
              <a:schemeClr val="tx1"/>
            </a:solidFill>
          </a:ln>
        </p:spPr>
      </p:pic>
    </p:spTree>
    <p:extLst>
      <p:ext uri="{BB962C8B-B14F-4D97-AF65-F5344CB8AC3E}">
        <p14:creationId xmlns:p14="http://schemas.microsoft.com/office/powerpoint/2010/main" val="3356396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265500" y="1233175"/>
            <a:ext cx="4045200" cy="1482300"/>
          </a:xfrm>
          <a:prstGeom prst="rect">
            <a:avLst/>
          </a:prstGeom>
        </p:spPr>
        <p:txBody>
          <a:bodyPr lIns="91425" tIns="91425" rIns="91425" bIns="91425" anchor="b" anchorCtr="0">
            <a:noAutofit/>
          </a:bodyPr>
          <a:lstStyle/>
          <a:p>
            <a:pPr lvl="0" rtl="0">
              <a:spcBef>
                <a:spcPts val="0"/>
              </a:spcBef>
              <a:buNone/>
            </a:pPr>
            <a:r>
              <a:rPr lang="en"/>
              <a:t>END</a:t>
            </a:r>
          </a:p>
        </p:txBody>
      </p:sp>
      <p:sp>
        <p:nvSpPr>
          <p:cNvPr id="434" name="Shape 434"/>
          <p:cNvSpPr txBox="1">
            <a:spLocks noGrp="1"/>
          </p:cNvSpPr>
          <p:nvPr>
            <p:ph type="body" idx="2"/>
          </p:nvPr>
        </p:nvSpPr>
        <p:spPr>
          <a:xfrm>
            <a:off x="4939500" y="724075"/>
            <a:ext cx="3837000" cy="3695100"/>
          </a:xfrm>
          <a:prstGeom prst="rect">
            <a:avLst/>
          </a:prstGeom>
        </p:spPr>
        <p:txBody>
          <a:bodyPr lIns="91425" tIns="91425" rIns="91425" bIns="91425" anchor="ctr" anchorCtr="0">
            <a:noAutofit/>
          </a:bodyPr>
          <a:lstStyle/>
          <a:p>
            <a:pPr lvl="0" rtl="0">
              <a:spcBef>
                <a:spcPts val="0"/>
              </a:spcBef>
              <a:buNone/>
            </a:pPr>
            <a:endParaRPr/>
          </a:p>
        </p:txBody>
      </p:sp>
      <p:sp>
        <p:nvSpPr>
          <p:cNvPr id="435" name="Shape 43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36" name="Shape 436"/>
          <p:cNvSpPr txBox="1">
            <a:spLocks noGrp="1"/>
          </p:cNvSpPr>
          <p:nvPr>
            <p:ph type="subTitle" idx="1"/>
          </p:nvPr>
        </p:nvSpPr>
        <p:spPr>
          <a:xfrm>
            <a:off x="265500" y="2803075"/>
            <a:ext cx="4045200" cy="12351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170825"/>
            <a:ext cx="86577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dirty="0" smtClean="0">
                <a:solidFill>
                  <a:srgbClr val="FFFFFF"/>
                </a:solidFill>
              </a:rPr>
              <a:t>R</a:t>
            </a:r>
            <a:r>
              <a:rPr lang="id-ID" dirty="0" smtClean="0">
                <a:solidFill>
                  <a:srgbClr val="FFFFFF"/>
                </a:solidFill>
              </a:rPr>
              <a:t>eference</a:t>
            </a:r>
            <a:endParaRPr lang="en" dirty="0">
              <a:solidFill>
                <a:srgbClr val="FFFFFF"/>
              </a:solidFill>
            </a:endParaRPr>
          </a:p>
        </p:txBody>
      </p:sp>
      <p:sp>
        <p:nvSpPr>
          <p:cNvPr id="230" name="Shape 2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5" name="Content Placeholder 3">
            <a:extLst>
              <a:ext uri="{FF2B5EF4-FFF2-40B4-BE49-F238E27FC236}">
                <a16:creationId xmlns:a16="http://schemas.microsoft.com/office/drawing/2014/main" id="{20DAE533-38F5-4A77-9058-588DA332532A}"/>
              </a:ext>
            </a:extLst>
          </p:cNvPr>
          <p:cNvSpPr txBox="1">
            <a:spLocks/>
          </p:cNvSpPr>
          <p:nvPr/>
        </p:nvSpPr>
        <p:spPr>
          <a:xfrm>
            <a:off x="3058160" y="1156111"/>
            <a:ext cx="5819800" cy="358330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1000"/>
              </a:spcBef>
              <a:spcAft>
                <a:spcPts val="0"/>
              </a:spcAft>
              <a:buClr>
                <a:srgbClr val="424242"/>
              </a:buClr>
              <a:buSzPct val="100000"/>
              <a:buFont typeface="Roboto"/>
              <a:buAutoNum type="arabicPeriod"/>
              <a:defRPr sz="2400" b="0" i="0" u="none" strike="noStrike" cap="none">
                <a:solidFill>
                  <a:srgbClr val="424242"/>
                </a:solidFill>
                <a:latin typeface="Roboto"/>
                <a:ea typeface="Roboto"/>
                <a:cs typeface="Roboto"/>
                <a:sym typeface="Roboto"/>
              </a:defRPr>
            </a:lvl1pPr>
            <a:lvl2pPr marR="0" lvl="1" algn="l" rtl="0">
              <a:lnSpc>
                <a:spcPct val="115000"/>
              </a:lnSpc>
              <a:spcBef>
                <a:spcPts val="1000"/>
              </a:spcBef>
              <a:spcAft>
                <a:spcPts val="0"/>
              </a:spcAft>
              <a:buClr>
                <a:srgbClr val="424242"/>
              </a:buClr>
              <a:buSzPct val="100000"/>
              <a:buFont typeface="Roboto"/>
              <a:buAutoNum type="alphaLcPeriod"/>
              <a:defRPr sz="2000" b="0" i="0" u="none" strike="noStrike" cap="none">
                <a:solidFill>
                  <a:srgbClr val="424242"/>
                </a:solidFill>
                <a:latin typeface="Roboto"/>
                <a:ea typeface="Roboto"/>
                <a:cs typeface="Roboto"/>
                <a:sym typeface="Roboto"/>
              </a:defRPr>
            </a:lvl2pPr>
            <a:lvl3pPr marR="0" lvl="2" algn="l" rtl="0">
              <a:lnSpc>
                <a:spcPct val="150000"/>
              </a:lnSpc>
              <a:spcBef>
                <a:spcPts val="0"/>
              </a:spcBef>
              <a:spcAft>
                <a:spcPts val="0"/>
              </a:spcAft>
              <a:buClr>
                <a:srgbClr val="424242"/>
              </a:buClr>
              <a:buFont typeface="Roboto"/>
              <a:buAutoNum type="romanLcPeriod"/>
              <a:defRPr sz="1400" b="0" i="0" u="none" strike="noStrike" cap="none">
                <a:solidFill>
                  <a:srgbClr val="424242"/>
                </a:solidFill>
                <a:latin typeface="Roboto"/>
                <a:ea typeface="Roboto"/>
                <a:cs typeface="Roboto"/>
                <a:sym typeface="Roboto"/>
              </a:defRPr>
            </a:lvl3pPr>
            <a:lvl4pPr marR="0" lvl="3" algn="l" rtl="0">
              <a:lnSpc>
                <a:spcPct val="115000"/>
              </a:lnSpc>
              <a:spcBef>
                <a:spcPts val="0"/>
              </a:spcBef>
              <a:spcAft>
                <a:spcPts val="1600"/>
              </a:spcAft>
              <a:buClr>
                <a:srgbClr val="424242"/>
              </a:buClr>
              <a:buFont typeface="Roboto"/>
              <a:buAutoNum type="arabicPeriod"/>
              <a:defRPr sz="1400" b="0" i="0" u="none" strike="noStrike" cap="none">
                <a:solidFill>
                  <a:srgbClr val="424242"/>
                </a:solidFill>
                <a:latin typeface="Roboto"/>
                <a:ea typeface="Roboto"/>
                <a:cs typeface="Roboto"/>
                <a:sym typeface="Roboto"/>
              </a:defRPr>
            </a:lvl4pPr>
            <a:lvl5pPr marR="0" lvl="4" algn="l" rtl="0">
              <a:lnSpc>
                <a:spcPct val="115000"/>
              </a:lnSpc>
              <a:spcBef>
                <a:spcPts val="0"/>
              </a:spcBef>
              <a:spcAft>
                <a:spcPts val="1600"/>
              </a:spcAft>
              <a:buClr>
                <a:srgbClr val="424242"/>
              </a:buClr>
              <a:buFont typeface="Roboto"/>
              <a:buAutoNum type="alphaLcPeriod"/>
              <a:defRPr sz="1400" b="0" i="0" u="none" strike="noStrike" cap="none">
                <a:solidFill>
                  <a:srgbClr val="424242"/>
                </a:solidFill>
                <a:latin typeface="Roboto"/>
                <a:ea typeface="Roboto"/>
                <a:cs typeface="Roboto"/>
                <a:sym typeface="Roboto"/>
              </a:defRPr>
            </a:lvl5pPr>
            <a:lvl6pPr marR="0" lvl="5" algn="l" rtl="0">
              <a:lnSpc>
                <a:spcPct val="115000"/>
              </a:lnSpc>
              <a:spcBef>
                <a:spcPts val="0"/>
              </a:spcBef>
              <a:spcAft>
                <a:spcPts val="1600"/>
              </a:spcAft>
              <a:buClr>
                <a:srgbClr val="424242"/>
              </a:buClr>
              <a:buFont typeface="Roboto"/>
              <a:buAutoNum type="romanLcPeriod"/>
              <a:defRPr sz="1400" b="0" i="0" u="none" strike="noStrike" cap="none">
                <a:solidFill>
                  <a:srgbClr val="424242"/>
                </a:solidFill>
                <a:latin typeface="Roboto"/>
                <a:ea typeface="Roboto"/>
                <a:cs typeface="Roboto"/>
                <a:sym typeface="Roboto"/>
              </a:defRPr>
            </a:lvl6pPr>
            <a:lvl7pPr marR="0" lvl="6" algn="l" rtl="0">
              <a:lnSpc>
                <a:spcPct val="115000"/>
              </a:lnSpc>
              <a:spcBef>
                <a:spcPts val="0"/>
              </a:spcBef>
              <a:spcAft>
                <a:spcPts val="1600"/>
              </a:spcAft>
              <a:buClr>
                <a:srgbClr val="424242"/>
              </a:buClr>
              <a:buFont typeface="Roboto"/>
              <a:buAutoNum type="arabicPeriod"/>
              <a:defRPr sz="1400" b="0" i="0" u="none" strike="noStrike" cap="none">
                <a:solidFill>
                  <a:srgbClr val="424242"/>
                </a:solidFill>
                <a:latin typeface="Roboto"/>
                <a:ea typeface="Roboto"/>
                <a:cs typeface="Roboto"/>
                <a:sym typeface="Roboto"/>
              </a:defRPr>
            </a:lvl7pPr>
            <a:lvl8pPr marR="0" lvl="7" algn="l" rtl="0">
              <a:lnSpc>
                <a:spcPct val="115000"/>
              </a:lnSpc>
              <a:spcBef>
                <a:spcPts val="0"/>
              </a:spcBef>
              <a:spcAft>
                <a:spcPts val="1600"/>
              </a:spcAft>
              <a:buClr>
                <a:srgbClr val="424242"/>
              </a:buClr>
              <a:buFont typeface="Roboto"/>
              <a:buAutoNum type="alphaLcPeriod"/>
              <a:defRPr sz="1400" b="0" i="0" u="none" strike="noStrike" cap="none">
                <a:solidFill>
                  <a:srgbClr val="424242"/>
                </a:solidFill>
                <a:latin typeface="Roboto"/>
                <a:ea typeface="Roboto"/>
                <a:cs typeface="Roboto"/>
                <a:sym typeface="Roboto"/>
              </a:defRPr>
            </a:lvl8pPr>
            <a:lvl9pPr marR="0" lvl="8" algn="l" rtl="0">
              <a:lnSpc>
                <a:spcPct val="115000"/>
              </a:lnSpc>
              <a:spcBef>
                <a:spcPts val="0"/>
              </a:spcBef>
              <a:spcAft>
                <a:spcPts val="1600"/>
              </a:spcAft>
              <a:buClr>
                <a:srgbClr val="424242"/>
              </a:buClr>
              <a:buFont typeface="Roboto"/>
              <a:buAutoNum type="romanLcPeriod"/>
              <a:defRPr sz="1400" b="0" i="0" u="none" strike="noStrike" cap="none">
                <a:solidFill>
                  <a:srgbClr val="424242"/>
                </a:solidFill>
                <a:latin typeface="Roboto"/>
                <a:ea typeface="Roboto"/>
                <a:cs typeface="Roboto"/>
                <a:sym typeface="Roboto"/>
              </a:defRPr>
            </a:lvl9pPr>
          </a:lstStyle>
          <a:p>
            <a:pPr marL="342900" lvl="3" indent="-342900">
              <a:lnSpc>
                <a:spcPct val="100000"/>
              </a:lnSpc>
            </a:pPr>
            <a:r>
              <a:rPr lang="id-ID" dirty="0">
                <a:solidFill>
                  <a:schemeClr val="tx1"/>
                </a:solidFill>
                <a:hlinkClick r:id="rId3"/>
              </a:rPr>
              <a:t>Google Developer Training Team</a:t>
            </a:r>
            <a:r>
              <a:rPr lang="en-US" dirty="0">
                <a:solidFill>
                  <a:schemeClr val="tx1"/>
                </a:solidFill>
                <a:hlinkClick r:id="rId3"/>
              </a:rPr>
              <a:t>, “</a:t>
            </a:r>
            <a:r>
              <a:rPr lang="id-ID" dirty="0">
                <a:solidFill>
                  <a:schemeClr val="tx1"/>
                </a:solidFill>
                <a:hlinkClick r:id="rId3"/>
              </a:rPr>
              <a:t>Android Developer Fundamental Course : Learn to Develop Android Application</a:t>
            </a:r>
            <a:r>
              <a:rPr lang="en-US" dirty="0">
                <a:solidFill>
                  <a:schemeClr val="tx1"/>
                </a:solidFill>
                <a:hlinkClick r:id="rId3"/>
              </a:rPr>
              <a:t>”, </a:t>
            </a:r>
            <a:r>
              <a:rPr lang="id-ID" dirty="0">
                <a:solidFill>
                  <a:schemeClr val="tx1"/>
                </a:solidFill>
                <a:hlinkClick r:id="rId3"/>
              </a:rPr>
              <a:t>Google Developer</a:t>
            </a:r>
            <a:r>
              <a:rPr lang="en-US" dirty="0" smtClean="0">
                <a:solidFill>
                  <a:schemeClr val="tx1"/>
                </a:solidFill>
              </a:rPr>
              <a:t>.</a:t>
            </a:r>
            <a:endParaRPr lang="id-ID" dirty="0">
              <a:solidFill>
                <a:schemeClr val="tx1"/>
              </a:solidFill>
            </a:endParaRPr>
          </a:p>
          <a:p>
            <a:pPr marL="342900" lvl="3" indent="-342900">
              <a:lnSpc>
                <a:spcPct val="100000"/>
              </a:lnSpc>
            </a:pPr>
            <a:r>
              <a:rPr lang="id-ID" dirty="0" smtClean="0">
                <a:solidFill>
                  <a:schemeClr val="tx1"/>
                </a:solidFill>
              </a:rPr>
              <a:t>Guntoro</a:t>
            </a:r>
            <a:r>
              <a:rPr lang="en-US" dirty="0">
                <a:solidFill>
                  <a:schemeClr val="tx1"/>
                </a:solidFill>
              </a:rPr>
              <a:t>, “</a:t>
            </a:r>
            <a:r>
              <a:rPr lang="id-ID" dirty="0">
                <a:solidFill>
                  <a:schemeClr val="tx1"/>
                </a:solidFill>
              </a:rPr>
              <a:t>Android Studio Mastery : Panduan Membuat Aplikasi Android untuk Pemula dalam 9 hari</a:t>
            </a:r>
            <a:r>
              <a:rPr lang="en-US" dirty="0">
                <a:solidFill>
                  <a:schemeClr val="tx1"/>
                </a:solidFill>
              </a:rPr>
              <a:t>”, </a:t>
            </a:r>
            <a:r>
              <a:rPr lang="id-ID" dirty="0">
                <a:solidFill>
                  <a:schemeClr val="tx1"/>
                </a:solidFill>
              </a:rPr>
              <a:t>Badoy Studio</a:t>
            </a:r>
            <a:r>
              <a:rPr lang="en-US" dirty="0">
                <a:solidFill>
                  <a:schemeClr val="tx1"/>
                </a:solidFill>
              </a:rPr>
              <a:t>.</a:t>
            </a:r>
            <a:endParaRPr lang="id-ID" dirty="0">
              <a:solidFill>
                <a:schemeClr val="tx1"/>
              </a:solidFill>
            </a:endParaRPr>
          </a:p>
          <a:p>
            <a:pPr marL="342900" lvl="3" indent="-342900">
              <a:lnSpc>
                <a:spcPct val="100000"/>
              </a:lnSpc>
            </a:pPr>
            <a:r>
              <a:rPr lang="id-ID" dirty="0">
                <a:solidFill>
                  <a:schemeClr val="tx1"/>
                </a:solidFill>
              </a:rPr>
              <a:t>Dicoding Team, “ Belajar Membuat Aplikasi Android Pemula”, </a:t>
            </a:r>
            <a:r>
              <a:rPr lang="id-ID" dirty="0" smtClean="0">
                <a:solidFill>
                  <a:schemeClr val="tx1"/>
                </a:solidFill>
              </a:rPr>
              <a:t>Dicoding.</a:t>
            </a:r>
          </a:p>
          <a:p>
            <a:pPr marL="342900" lvl="3" indent="-342900">
              <a:lnSpc>
                <a:spcPct val="100000"/>
              </a:lnSpc>
            </a:pPr>
            <a:r>
              <a:rPr lang="en-US" dirty="0" err="1" smtClean="0">
                <a:solidFill>
                  <a:schemeClr val="tx1"/>
                </a:solidFill>
              </a:rPr>
              <a:t>Dokumentasi</a:t>
            </a:r>
            <a:r>
              <a:rPr lang="en-US" dirty="0" smtClean="0">
                <a:solidFill>
                  <a:schemeClr val="tx1"/>
                </a:solidFill>
              </a:rPr>
              <a:t> </a:t>
            </a:r>
            <a:r>
              <a:rPr lang="en-US" dirty="0">
                <a:solidFill>
                  <a:schemeClr val="tx1"/>
                </a:solidFill>
              </a:rPr>
              <a:t>android online </a:t>
            </a:r>
            <a:r>
              <a:rPr lang="en-US" dirty="0" err="1">
                <a:solidFill>
                  <a:schemeClr val="tx1"/>
                </a:solidFill>
              </a:rPr>
              <a:t>pada</a:t>
            </a:r>
            <a:r>
              <a:rPr lang="en-US" dirty="0">
                <a:solidFill>
                  <a:schemeClr val="tx1"/>
                </a:solidFill>
              </a:rPr>
              <a:t> https://developers.google.com/</a:t>
            </a:r>
            <a:endParaRPr lang="id-ID"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1086753"/>
            <a:ext cx="2611743" cy="3424286"/>
          </a:xfrm>
          <a:prstGeom prst="rect">
            <a:avLst/>
          </a:prstGeom>
        </p:spPr>
      </p:pic>
    </p:spTree>
    <p:extLst>
      <p:ext uri="{BB962C8B-B14F-4D97-AF65-F5344CB8AC3E}">
        <p14:creationId xmlns:p14="http://schemas.microsoft.com/office/powerpoint/2010/main" val="2998879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170825"/>
            <a:ext cx="86577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id-ID" dirty="0" smtClean="0">
                <a:solidFill>
                  <a:srgbClr val="FFFFFF"/>
                </a:solidFill>
              </a:rPr>
              <a:t>Lecture Techniques</a:t>
            </a:r>
            <a:endParaRPr lang="en" dirty="0">
              <a:solidFill>
                <a:srgbClr val="FFFFFF"/>
              </a:solidFill>
            </a:endParaRPr>
          </a:p>
        </p:txBody>
      </p:sp>
      <p:sp>
        <p:nvSpPr>
          <p:cNvPr id="230" name="Shape 2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
        <p:nvSpPr>
          <p:cNvPr id="3" name="Rectangle 2"/>
          <p:cNvSpPr/>
          <p:nvPr/>
        </p:nvSpPr>
        <p:spPr>
          <a:xfrm>
            <a:off x="210100" y="1148080"/>
            <a:ext cx="8629100" cy="3352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id-ID" sz="1800" dirty="0">
                <a:solidFill>
                  <a:schemeClr val="tx1"/>
                </a:solidFill>
              </a:rPr>
              <a:t>Metode Pembelajaran Tatap muka (</a:t>
            </a:r>
            <a:r>
              <a:rPr lang="id-ID" sz="1800" dirty="0" smtClean="0">
                <a:solidFill>
                  <a:schemeClr val="tx1"/>
                </a:solidFill>
              </a:rPr>
              <a:t>2 x 45) </a:t>
            </a:r>
            <a:r>
              <a:rPr lang="id-ID" sz="1800" dirty="0">
                <a:solidFill>
                  <a:schemeClr val="tx1"/>
                </a:solidFill>
              </a:rPr>
              <a:t>menit, presentasi materi, diskusi, tugas.</a:t>
            </a:r>
          </a:p>
          <a:p>
            <a:pPr marL="342900" indent="-342900">
              <a:buFont typeface="Arial" panose="020B0604020202020204" pitchFamily="34" charset="0"/>
              <a:buChar char="•"/>
            </a:pPr>
            <a:r>
              <a:rPr lang="id-ID" sz="1800" dirty="0">
                <a:solidFill>
                  <a:schemeClr val="tx1"/>
                </a:solidFill>
              </a:rPr>
              <a:t>Durasi Perkuliahan ± </a:t>
            </a:r>
            <a:r>
              <a:rPr lang="id-ID" sz="1800" dirty="0" smtClean="0">
                <a:solidFill>
                  <a:schemeClr val="tx1"/>
                </a:solidFill>
              </a:rPr>
              <a:t>18 </a:t>
            </a:r>
            <a:r>
              <a:rPr lang="id-ID" sz="1800" dirty="0">
                <a:solidFill>
                  <a:schemeClr val="tx1"/>
                </a:solidFill>
              </a:rPr>
              <a:t>minggu</a:t>
            </a:r>
          </a:p>
          <a:p>
            <a:pPr marL="342900" indent="-342900">
              <a:buFont typeface="Arial" panose="020B0604020202020204" pitchFamily="34" charset="0"/>
              <a:buChar char="•"/>
            </a:pPr>
            <a:r>
              <a:rPr lang="id-ID" sz="1800" dirty="0">
                <a:solidFill>
                  <a:schemeClr val="tx1"/>
                </a:solidFill>
              </a:rPr>
              <a:t>Jadwal </a:t>
            </a:r>
            <a:r>
              <a:rPr lang="id-ID" sz="1800" dirty="0" smtClean="0">
                <a:solidFill>
                  <a:schemeClr val="tx1"/>
                </a:solidFill>
              </a:rPr>
              <a:t>sesuai dengan yang sudah ditentukan prodi</a:t>
            </a:r>
          </a:p>
          <a:p>
            <a:pPr marL="342900" indent="-342900">
              <a:buFont typeface="Arial" panose="020B0604020202020204" pitchFamily="34" charset="0"/>
              <a:buChar char="•"/>
            </a:pPr>
            <a:r>
              <a:rPr lang="id-ID" sz="1800" dirty="0" smtClean="0">
                <a:solidFill>
                  <a:schemeClr val="tx1"/>
                </a:solidFill>
              </a:rPr>
              <a:t>Pergeseran </a:t>
            </a:r>
            <a:r>
              <a:rPr lang="id-ID" sz="1800" dirty="0">
                <a:solidFill>
                  <a:schemeClr val="tx1"/>
                </a:solidFill>
              </a:rPr>
              <a:t>/ Pengosongan Mata Kuliah diumumkan melalui akademik &amp; koordinator mata kuliah</a:t>
            </a:r>
          </a:p>
          <a:p>
            <a:pPr marL="342900" indent="-342900">
              <a:buFont typeface="Arial" panose="020B0604020202020204" pitchFamily="34" charset="0"/>
              <a:buChar char="•"/>
            </a:pPr>
            <a:r>
              <a:rPr lang="id-ID" sz="1800" dirty="0">
                <a:solidFill>
                  <a:schemeClr val="tx1"/>
                </a:solidFill>
              </a:rPr>
              <a:t>Maksimal keterlambatan ± </a:t>
            </a:r>
            <a:r>
              <a:rPr lang="id-ID" sz="1800" dirty="0" smtClean="0">
                <a:solidFill>
                  <a:schemeClr val="tx1"/>
                </a:solidFill>
              </a:rPr>
              <a:t>5 </a:t>
            </a:r>
            <a:r>
              <a:rPr lang="id-ID" sz="1800" dirty="0">
                <a:solidFill>
                  <a:schemeClr val="tx1"/>
                </a:solidFill>
              </a:rPr>
              <a:t>menit, Sanksi </a:t>
            </a:r>
            <a:r>
              <a:rPr lang="id-ID" sz="1800" dirty="0" smtClean="0">
                <a:solidFill>
                  <a:schemeClr val="tx1"/>
                </a:solidFill>
              </a:rPr>
              <a:t>keterlambatan </a:t>
            </a:r>
            <a:r>
              <a:rPr lang="id-ID" sz="1800" dirty="0">
                <a:solidFill>
                  <a:schemeClr val="tx1"/>
                </a:solidFill>
              </a:rPr>
              <a:t>adalah tidak boleh absen</a:t>
            </a:r>
          </a:p>
          <a:p>
            <a:pPr marL="342900" indent="-342900">
              <a:buFont typeface="Arial" panose="020B0604020202020204" pitchFamily="34" charset="0"/>
              <a:buChar char="•"/>
            </a:pPr>
            <a:r>
              <a:rPr lang="id-ID" sz="1800" dirty="0">
                <a:solidFill>
                  <a:schemeClr val="tx1"/>
                </a:solidFill>
              </a:rPr>
              <a:t>Kehadiran minimal 75% (akademik) </a:t>
            </a:r>
            <a:r>
              <a:rPr lang="id-ID" sz="1800" dirty="0">
                <a:solidFill>
                  <a:schemeClr val="tx1"/>
                </a:solidFill>
                <a:sym typeface="Wingdings" panose="05000000000000000000" pitchFamily="2" charset="2"/>
              </a:rPr>
              <a:t> sakit &amp; izin harus ada suratnya, tidak menerima izin lewat wa.</a:t>
            </a:r>
            <a:endParaRPr lang="id-ID" sz="1800" dirty="0">
              <a:solidFill>
                <a:schemeClr val="tx1"/>
              </a:solidFill>
            </a:endParaRPr>
          </a:p>
          <a:p>
            <a:endParaRPr lang="id-ID" sz="1800" dirty="0">
              <a:solidFill>
                <a:schemeClr val="tx1"/>
              </a:solidFill>
            </a:endParaRPr>
          </a:p>
        </p:txBody>
      </p:sp>
    </p:spTree>
    <p:extLst>
      <p:ext uri="{BB962C8B-B14F-4D97-AF65-F5344CB8AC3E}">
        <p14:creationId xmlns:p14="http://schemas.microsoft.com/office/powerpoint/2010/main" val="3158332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170825"/>
            <a:ext cx="86577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id-ID" dirty="0" smtClean="0">
                <a:solidFill>
                  <a:srgbClr val="FFFFFF"/>
                </a:solidFill>
              </a:rPr>
              <a:t>Assessment</a:t>
            </a:r>
            <a:endParaRPr lang="en" dirty="0">
              <a:solidFill>
                <a:srgbClr val="FFFFFF"/>
              </a:solidFill>
            </a:endParaRPr>
          </a:p>
        </p:txBody>
      </p:sp>
      <p:sp>
        <p:nvSpPr>
          <p:cNvPr id="230" name="Shape 2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graphicFrame>
        <p:nvGraphicFramePr>
          <p:cNvPr id="2" name="Table 1"/>
          <p:cNvGraphicFramePr>
            <a:graphicFrameLocks noGrp="1"/>
          </p:cNvGraphicFramePr>
          <p:nvPr>
            <p:extLst>
              <p:ext uri="{D42A27DB-BD31-4B8C-83A1-F6EECF244321}">
                <p14:modId xmlns:p14="http://schemas.microsoft.com/office/powerpoint/2010/main" val="1444341436"/>
              </p:ext>
            </p:extLst>
          </p:nvPr>
        </p:nvGraphicFramePr>
        <p:xfrm>
          <a:off x="558800" y="1244935"/>
          <a:ext cx="3708400" cy="3062874"/>
        </p:xfrm>
        <a:graphic>
          <a:graphicData uri="http://schemas.openxmlformats.org/drawingml/2006/table">
            <a:tbl>
              <a:tblPr firstRow="1" bandRow="1">
                <a:tableStyleId>{5A111915-BE36-4E01-A7E5-04B1672EAD32}</a:tableStyleId>
              </a:tblPr>
              <a:tblGrid>
                <a:gridCol w="1854200">
                  <a:extLst>
                    <a:ext uri="{9D8B030D-6E8A-4147-A177-3AD203B41FA5}">
                      <a16:colId xmlns:a16="http://schemas.microsoft.com/office/drawing/2014/main" val="4247704376"/>
                    </a:ext>
                  </a:extLst>
                </a:gridCol>
                <a:gridCol w="1854200">
                  <a:extLst>
                    <a:ext uri="{9D8B030D-6E8A-4147-A177-3AD203B41FA5}">
                      <a16:colId xmlns:a16="http://schemas.microsoft.com/office/drawing/2014/main" val="2822253828"/>
                    </a:ext>
                  </a:extLst>
                </a:gridCol>
              </a:tblGrid>
              <a:tr h="341818">
                <a:tc>
                  <a:txBody>
                    <a:bodyPr/>
                    <a:lstStyle/>
                    <a:p>
                      <a:pPr algn="ctr"/>
                      <a:r>
                        <a:rPr lang="id-ID" dirty="0" smtClean="0"/>
                        <a:t>Unsur Penilaian</a:t>
                      </a:r>
                      <a:endParaRPr lang="id-ID" dirty="0"/>
                    </a:p>
                  </a:txBody>
                  <a:tcPr>
                    <a:solidFill>
                      <a:srgbClr val="00B050"/>
                    </a:solidFill>
                  </a:tcPr>
                </a:tc>
                <a:tc>
                  <a:txBody>
                    <a:bodyPr/>
                    <a:lstStyle/>
                    <a:p>
                      <a:pPr algn="ctr"/>
                      <a:r>
                        <a:rPr lang="id-ID" dirty="0" smtClean="0"/>
                        <a:t>Bobot (%)</a:t>
                      </a:r>
                      <a:endParaRPr lang="id-ID" dirty="0"/>
                    </a:p>
                  </a:txBody>
                  <a:tcPr>
                    <a:solidFill>
                      <a:srgbClr val="00B050"/>
                    </a:solidFill>
                  </a:tcPr>
                </a:tc>
                <a:extLst>
                  <a:ext uri="{0D108BD9-81ED-4DB2-BD59-A6C34878D82A}">
                    <a16:rowId xmlns:a16="http://schemas.microsoft.com/office/drawing/2014/main" val="1673176437"/>
                  </a:ext>
                </a:extLst>
              </a:tr>
              <a:tr h="536687">
                <a:tc>
                  <a:txBody>
                    <a:bodyPr/>
                    <a:lstStyle/>
                    <a:p>
                      <a:r>
                        <a:rPr lang="id-ID" dirty="0" smtClean="0"/>
                        <a:t>Kehadiran</a:t>
                      </a:r>
                      <a:endParaRPr lang="id-ID" dirty="0"/>
                    </a:p>
                  </a:txBody>
                  <a:tcPr anchor="ctr"/>
                </a:tc>
                <a:tc>
                  <a:txBody>
                    <a:bodyPr/>
                    <a:lstStyle/>
                    <a:p>
                      <a:pPr algn="ctr"/>
                      <a:r>
                        <a:rPr lang="id-ID" dirty="0" smtClean="0"/>
                        <a:t>15%</a:t>
                      </a:r>
                      <a:endParaRPr lang="id-ID" dirty="0"/>
                    </a:p>
                  </a:txBody>
                  <a:tcPr/>
                </a:tc>
                <a:extLst>
                  <a:ext uri="{0D108BD9-81ED-4DB2-BD59-A6C34878D82A}">
                    <a16:rowId xmlns:a16="http://schemas.microsoft.com/office/drawing/2014/main" val="3694850875"/>
                  </a:ext>
                </a:extLst>
              </a:tr>
              <a:tr h="568960">
                <a:tc>
                  <a:txBody>
                    <a:bodyPr/>
                    <a:lstStyle/>
                    <a:p>
                      <a:r>
                        <a:rPr lang="id-ID" dirty="0" smtClean="0"/>
                        <a:t>Kuis</a:t>
                      </a:r>
                      <a:endParaRPr lang="id-ID" dirty="0"/>
                    </a:p>
                  </a:txBody>
                  <a:tcPr anchor="ctr"/>
                </a:tc>
                <a:tc>
                  <a:txBody>
                    <a:bodyPr/>
                    <a:lstStyle/>
                    <a:p>
                      <a:pPr algn="ctr"/>
                      <a:r>
                        <a:rPr lang="id-ID" dirty="0" smtClean="0"/>
                        <a:t>10%</a:t>
                      </a:r>
                      <a:endParaRPr lang="id-ID" dirty="0"/>
                    </a:p>
                  </a:txBody>
                  <a:tcPr/>
                </a:tc>
                <a:extLst>
                  <a:ext uri="{0D108BD9-81ED-4DB2-BD59-A6C34878D82A}">
                    <a16:rowId xmlns:a16="http://schemas.microsoft.com/office/drawing/2014/main" val="3882968843"/>
                  </a:ext>
                </a:extLst>
              </a:tr>
              <a:tr h="539050">
                <a:tc>
                  <a:txBody>
                    <a:bodyPr/>
                    <a:lstStyle/>
                    <a:p>
                      <a:r>
                        <a:rPr lang="id-ID" dirty="0" smtClean="0"/>
                        <a:t>Tugas</a:t>
                      </a:r>
                      <a:endParaRPr lang="id-ID" dirty="0"/>
                    </a:p>
                  </a:txBody>
                  <a:tcPr anchor="ctr"/>
                </a:tc>
                <a:tc>
                  <a:txBody>
                    <a:bodyPr/>
                    <a:lstStyle/>
                    <a:p>
                      <a:pPr algn="ctr"/>
                      <a:r>
                        <a:rPr lang="id-ID" dirty="0" smtClean="0"/>
                        <a:t>20%</a:t>
                      </a:r>
                      <a:endParaRPr lang="id-ID" dirty="0"/>
                    </a:p>
                  </a:txBody>
                  <a:tcPr/>
                </a:tc>
                <a:extLst>
                  <a:ext uri="{0D108BD9-81ED-4DB2-BD59-A6C34878D82A}">
                    <a16:rowId xmlns:a16="http://schemas.microsoft.com/office/drawing/2014/main" val="1770015466"/>
                  </a:ext>
                </a:extLst>
              </a:tr>
              <a:tr h="497270">
                <a:tc>
                  <a:txBody>
                    <a:bodyPr/>
                    <a:lstStyle/>
                    <a:p>
                      <a:r>
                        <a:rPr lang="id-ID" dirty="0" smtClean="0"/>
                        <a:t>UTS</a:t>
                      </a:r>
                      <a:endParaRPr lang="id-ID" dirty="0"/>
                    </a:p>
                  </a:txBody>
                  <a:tcPr anchor="ctr"/>
                </a:tc>
                <a:tc>
                  <a:txBody>
                    <a:bodyPr/>
                    <a:lstStyle/>
                    <a:p>
                      <a:pPr algn="ctr"/>
                      <a:r>
                        <a:rPr lang="id-ID" dirty="0" smtClean="0"/>
                        <a:t>25%</a:t>
                      </a:r>
                      <a:endParaRPr lang="id-ID" dirty="0"/>
                    </a:p>
                  </a:txBody>
                  <a:tcPr/>
                </a:tc>
                <a:extLst>
                  <a:ext uri="{0D108BD9-81ED-4DB2-BD59-A6C34878D82A}">
                    <a16:rowId xmlns:a16="http://schemas.microsoft.com/office/drawing/2014/main" val="3749220432"/>
                  </a:ext>
                </a:extLst>
              </a:tr>
              <a:tr h="579089">
                <a:tc>
                  <a:txBody>
                    <a:bodyPr/>
                    <a:lstStyle/>
                    <a:p>
                      <a:r>
                        <a:rPr lang="id-ID" dirty="0" smtClean="0"/>
                        <a:t>UAS</a:t>
                      </a:r>
                      <a:endParaRPr lang="id-ID" dirty="0"/>
                    </a:p>
                  </a:txBody>
                  <a:tcPr anchor="ctr"/>
                </a:tc>
                <a:tc>
                  <a:txBody>
                    <a:bodyPr/>
                    <a:lstStyle/>
                    <a:p>
                      <a:pPr algn="ctr"/>
                      <a:r>
                        <a:rPr lang="id-ID" dirty="0" smtClean="0"/>
                        <a:t>30</a:t>
                      </a:r>
                      <a:endParaRPr lang="id-ID" dirty="0"/>
                    </a:p>
                  </a:txBody>
                  <a:tcPr/>
                </a:tc>
                <a:extLst>
                  <a:ext uri="{0D108BD9-81ED-4DB2-BD59-A6C34878D82A}">
                    <a16:rowId xmlns:a16="http://schemas.microsoft.com/office/drawing/2014/main" val="397380831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38089398"/>
              </p:ext>
            </p:extLst>
          </p:nvPr>
        </p:nvGraphicFramePr>
        <p:xfrm>
          <a:off x="4764057" y="1244935"/>
          <a:ext cx="3708400" cy="3166427"/>
        </p:xfrm>
        <a:graphic>
          <a:graphicData uri="http://schemas.openxmlformats.org/drawingml/2006/table">
            <a:tbl>
              <a:tblPr firstRow="1" bandRow="1">
                <a:tableStyleId>{5A111915-BE36-4E01-A7E5-04B1672EAD32}</a:tableStyleId>
              </a:tblPr>
              <a:tblGrid>
                <a:gridCol w="1854200">
                  <a:extLst>
                    <a:ext uri="{9D8B030D-6E8A-4147-A177-3AD203B41FA5}">
                      <a16:colId xmlns:a16="http://schemas.microsoft.com/office/drawing/2014/main" val="4247704376"/>
                    </a:ext>
                  </a:extLst>
                </a:gridCol>
                <a:gridCol w="1854200">
                  <a:extLst>
                    <a:ext uri="{9D8B030D-6E8A-4147-A177-3AD203B41FA5}">
                      <a16:colId xmlns:a16="http://schemas.microsoft.com/office/drawing/2014/main" val="2822253828"/>
                    </a:ext>
                  </a:extLst>
                </a:gridCol>
              </a:tblGrid>
              <a:tr h="293888">
                <a:tc>
                  <a:txBody>
                    <a:bodyPr/>
                    <a:lstStyle/>
                    <a:p>
                      <a:pPr algn="ctr"/>
                      <a:r>
                        <a:rPr lang="id-ID" dirty="0" smtClean="0"/>
                        <a:t>Rentang</a:t>
                      </a:r>
                      <a:r>
                        <a:rPr lang="id-ID" baseline="0" dirty="0" smtClean="0"/>
                        <a:t> Nilai</a:t>
                      </a:r>
                      <a:endParaRPr lang="id-ID" dirty="0"/>
                    </a:p>
                  </a:txBody>
                  <a:tcPr>
                    <a:solidFill>
                      <a:srgbClr val="00B050"/>
                    </a:solidFill>
                  </a:tcPr>
                </a:tc>
                <a:tc>
                  <a:txBody>
                    <a:bodyPr/>
                    <a:lstStyle/>
                    <a:p>
                      <a:pPr algn="ctr"/>
                      <a:r>
                        <a:rPr lang="id-ID" dirty="0" smtClean="0"/>
                        <a:t>Nilai</a:t>
                      </a:r>
                      <a:endParaRPr lang="id-ID" dirty="0"/>
                    </a:p>
                  </a:txBody>
                  <a:tcPr>
                    <a:solidFill>
                      <a:srgbClr val="00B050"/>
                    </a:solidFill>
                  </a:tcPr>
                </a:tc>
                <a:extLst>
                  <a:ext uri="{0D108BD9-81ED-4DB2-BD59-A6C34878D82A}">
                    <a16:rowId xmlns:a16="http://schemas.microsoft.com/office/drawing/2014/main" val="1673176437"/>
                  </a:ext>
                </a:extLst>
              </a:tr>
              <a:tr h="392929">
                <a:tc>
                  <a:txBody>
                    <a:bodyPr/>
                    <a:lstStyle/>
                    <a:p>
                      <a:pPr algn="ctr"/>
                      <a:r>
                        <a:rPr lang="id-ID" baseline="0" dirty="0" smtClean="0"/>
                        <a:t>&gt; 80</a:t>
                      </a:r>
                      <a:endParaRPr lang="id-ID" dirty="0"/>
                    </a:p>
                  </a:txBody>
                  <a:tcPr anchor="ctr"/>
                </a:tc>
                <a:tc>
                  <a:txBody>
                    <a:bodyPr/>
                    <a:lstStyle/>
                    <a:p>
                      <a:pPr algn="ctr"/>
                      <a:r>
                        <a:rPr lang="id-ID" dirty="0" smtClean="0"/>
                        <a:t>A</a:t>
                      </a:r>
                      <a:endParaRPr lang="id-ID" dirty="0"/>
                    </a:p>
                  </a:txBody>
                  <a:tcPr/>
                </a:tc>
                <a:extLst>
                  <a:ext uri="{0D108BD9-81ED-4DB2-BD59-A6C34878D82A}">
                    <a16:rowId xmlns:a16="http://schemas.microsoft.com/office/drawing/2014/main" val="3694850875"/>
                  </a:ext>
                </a:extLst>
              </a:tr>
              <a:tr h="416558">
                <a:tc>
                  <a:txBody>
                    <a:bodyPr/>
                    <a:lstStyle/>
                    <a:p>
                      <a:pPr algn="ctr"/>
                      <a:r>
                        <a:rPr lang="id-ID" dirty="0" smtClean="0"/>
                        <a:t>75 – 79</a:t>
                      </a:r>
                      <a:endParaRPr lang="id-ID" dirty="0"/>
                    </a:p>
                  </a:txBody>
                  <a:tcPr anchor="ctr"/>
                </a:tc>
                <a:tc>
                  <a:txBody>
                    <a:bodyPr/>
                    <a:lstStyle/>
                    <a:p>
                      <a:pPr algn="ctr"/>
                      <a:r>
                        <a:rPr lang="id-ID" dirty="0" smtClean="0"/>
                        <a:t>AB</a:t>
                      </a:r>
                      <a:endParaRPr lang="id-ID" dirty="0"/>
                    </a:p>
                  </a:txBody>
                  <a:tcPr/>
                </a:tc>
                <a:extLst>
                  <a:ext uri="{0D108BD9-81ED-4DB2-BD59-A6C34878D82A}">
                    <a16:rowId xmlns:a16="http://schemas.microsoft.com/office/drawing/2014/main" val="3882968843"/>
                  </a:ext>
                </a:extLst>
              </a:tr>
              <a:tr h="394659">
                <a:tc>
                  <a:txBody>
                    <a:bodyPr/>
                    <a:lstStyle/>
                    <a:p>
                      <a:pPr algn="ctr"/>
                      <a:r>
                        <a:rPr lang="id-ID" dirty="0" smtClean="0"/>
                        <a:t>70 – 74</a:t>
                      </a:r>
                      <a:endParaRPr lang="id-ID" dirty="0"/>
                    </a:p>
                  </a:txBody>
                  <a:tcPr anchor="ctr"/>
                </a:tc>
                <a:tc>
                  <a:txBody>
                    <a:bodyPr/>
                    <a:lstStyle/>
                    <a:p>
                      <a:pPr algn="ctr"/>
                      <a:r>
                        <a:rPr lang="id-ID" dirty="0" smtClean="0"/>
                        <a:t>B</a:t>
                      </a:r>
                      <a:endParaRPr lang="id-ID" dirty="0"/>
                    </a:p>
                  </a:txBody>
                  <a:tcPr/>
                </a:tc>
                <a:extLst>
                  <a:ext uri="{0D108BD9-81ED-4DB2-BD59-A6C34878D82A}">
                    <a16:rowId xmlns:a16="http://schemas.microsoft.com/office/drawing/2014/main" val="1770015466"/>
                  </a:ext>
                </a:extLst>
              </a:tr>
              <a:tr h="385559">
                <a:tc>
                  <a:txBody>
                    <a:bodyPr/>
                    <a:lstStyle/>
                    <a:p>
                      <a:pPr algn="ctr"/>
                      <a:r>
                        <a:rPr lang="id-ID" dirty="0" smtClean="0"/>
                        <a:t>66 – 69</a:t>
                      </a:r>
                      <a:endParaRPr lang="id-ID" dirty="0"/>
                    </a:p>
                  </a:txBody>
                  <a:tcPr anchor="ctr"/>
                </a:tc>
                <a:tc>
                  <a:txBody>
                    <a:bodyPr/>
                    <a:lstStyle/>
                    <a:p>
                      <a:pPr algn="ctr"/>
                      <a:r>
                        <a:rPr lang="id-ID" dirty="0" smtClean="0"/>
                        <a:t>BC</a:t>
                      </a:r>
                      <a:endParaRPr lang="id-ID" dirty="0"/>
                    </a:p>
                  </a:txBody>
                  <a:tcPr/>
                </a:tc>
                <a:extLst>
                  <a:ext uri="{0D108BD9-81ED-4DB2-BD59-A6C34878D82A}">
                    <a16:rowId xmlns:a16="http://schemas.microsoft.com/office/drawing/2014/main" val="3749220432"/>
                  </a:ext>
                </a:extLst>
              </a:tr>
              <a:tr h="423974">
                <a:tc>
                  <a:txBody>
                    <a:bodyPr/>
                    <a:lstStyle/>
                    <a:p>
                      <a:pPr algn="ctr"/>
                      <a:r>
                        <a:rPr lang="id-ID" dirty="0" smtClean="0"/>
                        <a:t>60 – 65</a:t>
                      </a:r>
                      <a:endParaRPr lang="id-ID" dirty="0"/>
                    </a:p>
                  </a:txBody>
                  <a:tcPr anchor="ctr"/>
                </a:tc>
                <a:tc>
                  <a:txBody>
                    <a:bodyPr/>
                    <a:lstStyle/>
                    <a:p>
                      <a:pPr algn="ctr"/>
                      <a:r>
                        <a:rPr lang="id-ID" dirty="0" smtClean="0"/>
                        <a:t>C</a:t>
                      </a:r>
                      <a:endParaRPr lang="id-ID" dirty="0"/>
                    </a:p>
                  </a:txBody>
                  <a:tcPr/>
                </a:tc>
                <a:extLst>
                  <a:ext uri="{0D108BD9-81ED-4DB2-BD59-A6C34878D82A}">
                    <a16:rowId xmlns:a16="http://schemas.microsoft.com/office/drawing/2014/main" val="3973808315"/>
                  </a:ext>
                </a:extLst>
              </a:tr>
              <a:tr h="423974">
                <a:tc>
                  <a:txBody>
                    <a:bodyPr/>
                    <a:lstStyle/>
                    <a:p>
                      <a:pPr algn="ctr"/>
                      <a:r>
                        <a:rPr lang="id-ID" dirty="0" smtClean="0"/>
                        <a:t>40 – 59</a:t>
                      </a:r>
                      <a:endParaRPr lang="id-ID" dirty="0"/>
                    </a:p>
                  </a:txBody>
                  <a:tcPr anchor="ctr"/>
                </a:tc>
                <a:tc>
                  <a:txBody>
                    <a:bodyPr/>
                    <a:lstStyle/>
                    <a:p>
                      <a:pPr algn="ctr"/>
                      <a:r>
                        <a:rPr lang="id-ID" dirty="0" smtClean="0"/>
                        <a:t>D</a:t>
                      </a:r>
                      <a:endParaRPr lang="id-ID" dirty="0"/>
                    </a:p>
                  </a:txBody>
                  <a:tcPr/>
                </a:tc>
                <a:extLst>
                  <a:ext uri="{0D108BD9-81ED-4DB2-BD59-A6C34878D82A}">
                    <a16:rowId xmlns:a16="http://schemas.microsoft.com/office/drawing/2014/main" val="606492774"/>
                  </a:ext>
                </a:extLst>
              </a:tr>
              <a:tr h="423974">
                <a:tc>
                  <a:txBody>
                    <a:bodyPr/>
                    <a:lstStyle/>
                    <a:p>
                      <a:pPr algn="ctr"/>
                      <a:r>
                        <a:rPr lang="id-ID" dirty="0" smtClean="0"/>
                        <a:t>0 -</a:t>
                      </a:r>
                      <a:r>
                        <a:rPr lang="id-ID" baseline="0" dirty="0" smtClean="0"/>
                        <a:t> 39</a:t>
                      </a:r>
                      <a:endParaRPr lang="id-ID" dirty="0"/>
                    </a:p>
                  </a:txBody>
                  <a:tcPr anchor="ctr"/>
                </a:tc>
                <a:tc>
                  <a:txBody>
                    <a:bodyPr/>
                    <a:lstStyle/>
                    <a:p>
                      <a:pPr algn="ctr"/>
                      <a:r>
                        <a:rPr lang="id-ID" dirty="0" smtClean="0"/>
                        <a:t>E</a:t>
                      </a:r>
                      <a:endParaRPr lang="id-ID" dirty="0"/>
                    </a:p>
                  </a:txBody>
                  <a:tcPr/>
                </a:tc>
                <a:extLst>
                  <a:ext uri="{0D108BD9-81ED-4DB2-BD59-A6C34878D82A}">
                    <a16:rowId xmlns:a16="http://schemas.microsoft.com/office/drawing/2014/main" val="285912942"/>
                  </a:ext>
                </a:extLst>
              </a:tr>
            </a:tbl>
          </a:graphicData>
        </a:graphic>
      </p:graphicFrame>
    </p:spTree>
    <p:extLst>
      <p:ext uri="{BB962C8B-B14F-4D97-AF65-F5344CB8AC3E}">
        <p14:creationId xmlns:p14="http://schemas.microsoft.com/office/powerpoint/2010/main" val="254697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
        <p:nvSpPr>
          <p:cNvPr id="222" name="Shape 222"/>
          <p:cNvSpPr txBox="1"/>
          <p:nvPr/>
        </p:nvSpPr>
        <p:spPr>
          <a:xfrm>
            <a:off x="5603150" y="46179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
        <p:nvSpPr>
          <p:cNvPr id="223" name="Shape 223"/>
          <p:cNvSpPr txBox="1"/>
          <p:nvPr/>
        </p:nvSpPr>
        <p:spPr>
          <a:xfrm>
            <a:off x="311700" y="778199"/>
            <a:ext cx="8520600" cy="1832100"/>
          </a:xfrm>
          <a:prstGeom prst="rect">
            <a:avLst/>
          </a:prstGeom>
          <a:noFill/>
          <a:ln>
            <a:noFill/>
          </a:ln>
        </p:spPr>
        <p:txBody>
          <a:bodyPr lIns="91425" tIns="91425" rIns="91425" bIns="91425" anchor="b" anchorCtr="0">
            <a:noAutofit/>
          </a:bodyPr>
          <a:lstStyle/>
          <a:p>
            <a:pPr lvl="0" algn="ctr" rtl="0">
              <a:spcBef>
                <a:spcPts val="0"/>
              </a:spcBef>
              <a:buNone/>
            </a:pPr>
            <a:r>
              <a:rPr lang="en" sz="5200" b="1">
                <a:solidFill>
                  <a:srgbClr val="FAFAFA"/>
                </a:solidFill>
                <a:latin typeface="Roboto"/>
                <a:ea typeface="Roboto"/>
                <a:cs typeface="Roboto"/>
                <a:sym typeface="Roboto"/>
              </a:rPr>
              <a:t>1.0 Introduction to Android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311700" y="170825"/>
            <a:ext cx="8657700" cy="572700"/>
          </a:xfrm>
          <a:prstGeom prst="rect">
            <a:avLst/>
          </a:prstGeom>
        </p:spPr>
        <p:txBody>
          <a:bodyPr lIns="91425" tIns="91425" rIns="91425" bIns="91425"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
                <a:solidFill>
                  <a:srgbClr val="FFFFFF"/>
                </a:solidFill>
              </a:rPr>
              <a:t>Contents</a:t>
            </a:r>
          </a:p>
        </p:txBody>
      </p:sp>
      <p:sp>
        <p:nvSpPr>
          <p:cNvPr id="229" name="Shape 229"/>
          <p:cNvSpPr txBox="1">
            <a:spLocks noGrp="1"/>
          </p:cNvSpPr>
          <p:nvPr>
            <p:ph type="body" idx="1"/>
          </p:nvPr>
        </p:nvSpPr>
        <p:spPr>
          <a:xfrm>
            <a:off x="311700" y="1573410"/>
            <a:ext cx="8398800" cy="3027000"/>
          </a:xfrm>
          <a:prstGeom prst="rect">
            <a:avLst/>
          </a:prstGeom>
        </p:spPr>
        <p:txBody>
          <a:bodyPr lIns="91425" tIns="91425" rIns="91425" bIns="91425" anchor="t" anchorCtr="0">
            <a:noAutofit/>
          </a:bodyPr>
          <a:lstStyle/>
          <a:p>
            <a:pPr marL="457200" lvl="0" indent="-228600" rtl="0">
              <a:lnSpc>
                <a:spcPct val="115000"/>
              </a:lnSpc>
              <a:spcBef>
                <a:spcPts val="400"/>
              </a:spcBef>
              <a:spcAft>
                <a:spcPts val="1000"/>
              </a:spcAft>
              <a:buChar char="●"/>
            </a:pPr>
            <a:r>
              <a:rPr lang="en" dirty="0" smtClean="0">
                <a:solidFill>
                  <a:schemeClr val="dk1"/>
                </a:solidFill>
              </a:rPr>
              <a:t>Android </a:t>
            </a:r>
            <a:r>
              <a:rPr lang="en" dirty="0">
                <a:solidFill>
                  <a:schemeClr val="dk1"/>
                </a:solidFill>
              </a:rPr>
              <a:t>is an ecosystem</a:t>
            </a:r>
          </a:p>
          <a:p>
            <a:pPr marL="457200" lvl="0" indent="-228600" rtl="0">
              <a:lnSpc>
                <a:spcPct val="115000"/>
              </a:lnSpc>
              <a:spcBef>
                <a:spcPts val="0"/>
              </a:spcBef>
              <a:spcAft>
                <a:spcPts val="1000"/>
              </a:spcAft>
              <a:buChar char="●"/>
            </a:pPr>
            <a:r>
              <a:rPr lang="en" dirty="0">
                <a:solidFill>
                  <a:schemeClr val="dk1"/>
                </a:solidFill>
              </a:rPr>
              <a:t>Android platform architecture</a:t>
            </a:r>
          </a:p>
          <a:p>
            <a:pPr marL="457200" lvl="0" indent="-228600" rtl="0">
              <a:lnSpc>
                <a:spcPct val="115000"/>
              </a:lnSpc>
              <a:spcBef>
                <a:spcPts val="0"/>
              </a:spcBef>
              <a:spcAft>
                <a:spcPts val="1000"/>
              </a:spcAft>
              <a:buChar char="●"/>
            </a:pPr>
            <a:r>
              <a:rPr lang="en" dirty="0">
                <a:solidFill>
                  <a:schemeClr val="dk1"/>
                </a:solidFill>
              </a:rPr>
              <a:t>Android Versions</a:t>
            </a:r>
          </a:p>
          <a:p>
            <a:pPr marL="457200" lvl="0" indent="-228600" rtl="0">
              <a:lnSpc>
                <a:spcPct val="115000"/>
              </a:lnSpc>
              <a:spcBef>
                <a:spcPts val="0"/>
              </a:spcBef>
              <a:spcAft>
                <a:spcPts val="1000"/>
              </a:spcAft>
              <a:buChar char="●"/>
            </a:pPr>
            <a:r>
              <a:rPr lang="en" dirty="0">
                <a:solidFill>
                  <a:schemeClr val="dk1"/>
                </a:solidFill>
              </a:rPr>
              <a:t>Challenges of Android app development</a:t>
            </a:r>
          </a:p>
          <a:p>
            <a:pPr marL="457200" lvl="0" indent="-228600" rtl="0">
              <a:lnSpc>
                <a:spcPct val="115000"/>
              </a:lnSpc>
              <a:spcBef>
                <a:spcPts val="0"/>
              </a:spcBef>
              <a:spcAft>
                <a:spcPts val="1000"/>
              </a:spcAft>
              <a:buChar char="●"/>
            </a:pPr>
            <a:r>
              <a:rPr lang="en" dirty="0">
                <a:solidFill>
                  <a:schemeClr val="dk1"/>
                </a:solidFill>
              </a:rPr>
              <a:t>App fundamentals</a:t>
            </a:r>
            <a:endParaRPr lang="en" dirty="0">
              <a:solidFill>
                <a:schemeClr val="dk1"/>
              </a:solidFill>
              <a:hlinkClick r:id="rId3"/>
            </a:endParaRPr>
          </a:p>
          <a:p>
            <a:pPr marL="0" lvl="0" indent="-69850">
              <a:lnSpc>
                <a:spcPct val="100000"/>
              </a:lnSpc>
              <a:spcBef>
                <a:spcPts val="300"/>
              </a:spcBef>
              <a:spcAft>
                <a:spcPts val="1000"/>
              </a:spcAft>
              <a:buClr>
                <a:schemeClr val="dk1"/>
              </a:buClr>
              <a:buSzPct val="45833"/>
              <a:buFont typeface="Arial"/>
              <a:buNone/>
            </a:pPr>
            <a:endParaRPr dirty="0"/>
          </a:p>
        </p:txBody>
      </p:sp>
      <p:sp>
        <p:nvSpPr>
          <p:cNvPr id="230" name="Shape 23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pic>
        <p:nvPicPr>
          <p:cNvPr id="231" name="Shape 231"/>
          <p:cNvPicPr preferRelativeResize="0"/>
          <p:nvPr/>
        </p:nvPicPr>
        <p:blipFill>
          <a:blip r:embed="rId4">
            <a:alphaModFix/>
          </a:blip>
          <a:stretch>
            <a:fillRect/>
          </a:stretch>
        </p:blipFill>
        <p:spPr>
          <a:xfrm>
            <a:off x="3895025" y="170825"/>
            <a:ext cx="4815475" cy="15939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ctrTitle"/>
          </p:nvPr>
        </p:nvSpPr>
        <p:spPr>
          <a:xfrm>
            <a:off x="311708" y="778192"/>
            <a:ext cx="8520600" cy="2052600"/>
          </a:xfrm>
          <a:prstGeom prst="rect">
            <a:avLst/>
          </a:prstGeom>
        </p:spPr>
        <p:txBody>
          <a:bodyPr lIns="91425" tIns="91425" rIns="91425" bIns="91425" anchor="b" anchorCtr="0">
            <a:noAutofit/>
          </a:bodyPr>
          <a:lstStyle/>
          <a:p>
            <a:pPr lvl="0" rtl="0">
              <a:spcBef>
                <a:spcPts val="0"/>
              </a:spcBef>
              <a:buNone/>
            </a:pPr>
            <a:r>
              <a:rPr lang="en"/>
              <a:t>Android Ecosystem</a:t>
            </a:r>
          </a:p>
        </p:txBody>
      </p:sp>
      <p:sp>
        <p:nvSpPr>
          <p:cNvPr id="237" name="Shape 23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sp>
        <p:nvSpPr>
          <p:cNvPr id="238" name="Shape 238"/>
          <p:cNvSpPr txBox="1"/>
          <p:nvPr/>
        </p:nvSpPr>
        <p:spPr>
          <a:xfrm>
            <a:off x="5603150" y="4617925"/>
            <a:ext cx="2158500" cy="515100"/>
          </a:xfrm>
          <a:prstGeom prst="rect">
            <a:avLst/>
          </a:prstGeom>
          <a:noFill/>
          <a:ln>
            <a:noFill/>
          </a:ln>
        </p:spPr>
        <p:txBody>
          <a:bodyPr lIns="91425" tIns="91425" rIns="91425" bIns="91425" anchor="t" anchorCtr="0">
            <a:noAutofit/>
          </a:bodyPr>
          <a:lstStyle/>
          <a:p>
            <a:pPr lvl="0" rtl="0">
              <a:spcBef>
                <a:spcPts val="0"/>
              </a:spcBef>
              <a:buNone/>
            </a:pPr>
            <a:r>
              <a:rPr lang="en" sz="900" i="1">
                <a:solidFill>
                  <a:srgbClr val="666666"/>
                </a:solidFill>
                <a:latin typeface="Roboto"/>
                <a:ea typeface="Roboto"/>
                <a:cs typeface="Roboto"/>
                <a:sym typeface="Roboto"/>
              </a:rPr>
              <a:t>This work is licensed under a </a:t>
            </a:r>
            <a:r>
              <a:rPr lang="en" sz="900" i="1" u="sng">
                <a:solidFill>
                  <a:srgbClr val="666666"/>
                </a:solidFill>
                <a:latin typeface="Roboto"/>
                <a:ea typeface="Roboto"/>
                <a:cs typeface="Roboto"/>
                <a:sym typeface="Roboto"/>
                <a:hlinkClick r:id="rId3"/>
              </a:rPr>
              <a:t>Creative Commons Attribution-NonCommercial 4.0 International License</a:t>
            </a:r>
          </a:p>
        </p:txBody>
      </p:sp>
    </p:spTree>
    <p:extLst>
      <p:ext uri="{BB962C8B-B14F-4D97-AF65-F5344CB8AC3E}">
        <p14:creationId xmlns:p14="http://schemas.microsoft.com/office/powerpoint/2010/main" val="2003261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TotalTime>
  <Words>1118</Words>
  <Application>Microsoft Office PowerPoint</Application>
  <PresentationFormat>On-screen Show (16:9)</PresentationFormat>
  <Paragraphs>269</Paragraphs>
  <Slides>36</Slides>
  <Notes>36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36</vt:i4>
      </vt:variant>
    </vt:vector>
  </HeadingPairs>
  <TitlesOfParts>
    <vt:vector size="42" baseType="lpstr">
      <vt:lpstr>Roboto</vt:lpstr>
      <vt:lpstr>Arial</vt:lpstr>
      <vt:lpstr>Wingdings</vt:lpstr>
      <vt:lpstr>GDT master</vt:lpstr>
      <vt:lpstr>GDT master</vt:lpstr>
      <vt:lpstr>GDT master</vt:lpstr>
      <vt:lpstr>Android</vt:lpstr>
      <vt:lpstr>All About Lecture</vt:lpstr>
      <vt:lpstr>Course Description</vt:lpstr>
      <vt:lpstr>Reference</vt:lpstr>
      <vt:lpstr>Lecture Techniques</vt:lpstr>
      <vt:lpstr>Assessment</vt:lpstr>
      <vt:lpstr>PowerPoint Presentation</vt:lpstr>
      <vt:lpstr>Contents</vt:lpstr>
      <vt:lpstr>Android Ecosystem</vt:lpstr>
      <vt:lpstr>What is Android?</vt:lpstr>
      <vt:lpstr>Android user interaction</vt:lpstr>
      <vt:lpstr>Android and sensors</vt:lpstr>
      <vt:lpstr>Android home screen</vt:lpstr>
      <vt:lpstr>Android app examples</vt:lpstr>
      <vt:lpstr>Android Software Developer Kit (SDK)</vt:lpstr>
      <vt:lpstr>Android Studio</vt:lpstr>
      <vt:lpstr>Google Play store</vt:lpstr>
      <vt:lpstr>Android Platform Architecture</vt:lpstr>
      <vt:lpstr>Android stack</vt:lpstr>
      <vt:lpstr>System and user apps</vt:lpstr>
      <vt:lpstr>Java API Framework</vt:lpstr>
      <vt:lpstr>Android runtime</vt:lpstr>
      <vt:lpstr>C/C++ libraries</vt:lpstr>
      <vt:lpstr>Hardware Abstraction Layer (HAL)</vt:lpstr>
      <vt:lpstr>Linux Kernel</vt:lpstr>
      <vt:lpstr>Android versions</vt:lpstr>
      <vt:lpstr>App Development </vt:lpstr>
      <vt:lpstr>What is an Android app?</vt:lpstr>
      <vt:lpstr>Challenges of Android development</vt:lpstr>
      <vt:lpstr>App building blocks</vt:lpstr>
      <vt:lpstr>Component types</vt:lpstr>
      <vt:lpstr>Think of Android as a hotel</vt:lpstr>
      <vt:lpstr>Learn more</vt:lpstr>
      <vt:lpstr>What's Next?</vt:lpstr>
      <vt:lpstr>Implementation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Afandi-NAT</dc:creator>
  <cp:lastModifiedBy>Windows User</cp:lastModifiedBy>
  <cp:revision>12</cp:revision>
  <dcterms:modified xsi:type="dcterms:W3CDTF">2019-09-01T23:40:04Z</dcterms:modified>
</cp:coreProperties>
</file>